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32"/>
  </p:notesMasterIdLst>
  <p:handoutMasterIdLst>
    <p:handoutMasterId r:id="rId33"/>
  </p:handoutMasterIdLst>
  <p:sldIdLst>
    <p:sldId id="256" r:id="rId4"/>
    <p:sldId id="370" r:id="rId5"/>
    <p:sldId id="374" r:id="rId6"/>
    <p:sldId id="385" r:id="rId7"/>
    <p:sldId id="389" r:id="rId8"/>
    <p:sldId id="352" r:id="rId9"/>
    <p:sldId id="353" r:id="rId10"/>
    <p:sldId id="395" r:id="rId11"/>
    <p:sldId id="379" r:id="rId12"/>
    <p:sldId id="371" r:id="rId13"/>
    <p:sldId id="369" r:id="rId14"/>
    <p:sldId id="390" r:id="rId15"/>
    <p:sldId id="391" r:id="rId16"/>
    <p:sldId id="394" r:id="rId17"/>
    <p:sldId id="397" r:id="rId18"/>
    <p:sldId id="262" r:id="rId19"/>
    <p:sldId id="360" r:id="rId20"/>
    <p:sldId id="396" r:id="rId21"/>
    <p:sldId id="381" r:id="rId22"/>
    <p:sldId id="399" r:id="rId23"/>
    <p:sldId id="380" r:id="rId24"/>
    <p:sldId id="382" r:id="rId25"/>
    <p:sldId id="362" r:id="rId26"/>
    <p:sldId id="355" r:id="rId27"/>
    <p:sldId id="357" r:id="rId28"/>
    <p:sldId id="378" r:id="rId29"/>
    <p:sldId id="375" r:id="rId30"/>
    <p:sldId id="367" r:id="rId3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20" clrIdx="0"/>
  <p:cmAuthor id="1" name="Chris Barrett" initials="CB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990033"/>
    <a:srgbClr val="FF66FF"/>
    <a:srgbClr val="FF6666"/>
    <a:srgbClr val="B00E04"/>
    <a:srgbClr val="9F0E04"/>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44" autoAdjust="0"/>
    <p:restoredTop sz="83205" autoAdjust="0"/>
  </p:normalViewPr>
  <p:slideViewPr>
    <p:cSldViewPr>
      <p:cViewPr varScale="1">
        <p:scale>
          <a:sx n="168" d="100"/>
          <a:sy n="168" d="100"/>
        </p:scale>
        <p:origin x="51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4EFF06DC-ABAE-469E-9C2A-400C2B306249}" type="datetimeFigureOut">
              <a:rPr lang="en-US" smtClean="0"/>
              <a:t>3/14/2019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11696874-20AF-477D-9C39-65563CAA18FE}" type="slidenum">
              <a:rPr lang="en-US" smtClean="0"/>
              <a:t>‹#›</a:t>
            </a:fld>
            <a:endParaRPr lang="en-US"/>
          </a:p>
        </p:txBody>
      </p:sp>
    </p:spTree>
    <p:extLst>
      <p:ext uri="{BB962C8B-B14F-4D97-AF65-F5344CB8AC3E}">
        <p14:creationId xmlns:p14="http://schemas.microsoft.com/office/powerpoint/2010/main" val="41944524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441F709-1019-4B5E-A58B-2717B614BF2E}" type="datetimeFigureOut">
              <a:rPr lang="en-US" smtClean="0"/>
              <a:pPr/>
              <a:t>3/14/2019</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A0874382-BF8E-4DDF-96A0-73C4B7F6E3E2}"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3/14/2019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3/14/2019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3/14/2019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3/14/2019</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3/14/2019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2836DE7-227D-441D-A212-B98C077B6CC9}" type="slidenum">
              <a:rPr lang="en-US"/>
              <a:pPr>
                <a:defRPr/>
              </a:pPr>
              <a:t>‹#›</a:t>
            </a:fld>
            <a:endParaRPr lang="en-US"/>
          </a:p>
        </p:txBody>
      </p:sp>
    </p:spTree>
    <p:extLst>
      <p:ext uri="{BB962C8B-B14F-4D97-AF65-F5344CB8AC3E}">
        <p14:creationId xmlns:p14="http://schemas.microsoft.com/office/powerpoint/2010/main" val="3652303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3/14/2019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3/14/2019</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3/14/2019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3/14/2019</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3/14/2019</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3/14/2019</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3/14/2019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3/14/2019</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3/14/2019</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98" r:id="rId14"/>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3276600"/>
          </a:xfrm>
        </p:spPr>
        <p:txBody>
          <a:bodyPr>
            <a:normAutofit/>
          </a:bodyPr>
          <a:lstStyle/>
          <a:p>
            <a:r>
              <a:rPr lang="en-US" dirty="0" smtClean="0"/>
              <a:t> </a:t>
            </a:r>
            <a:r>
              <a:rPr lang="en-US" sz="2800" dirty="0">
                <a:latin typeface="Georgia" pitchFamily="18" charset="0"/>
              </a:rPr>
              <a:t>Christopher B. Barrett </a:t>
            </a:r>
            <a:r>
              <a:rPr lang="en-US" sz="2800" dirty="0" smtClean="0">
                <a:latin typeface="Georgia" pitchFamily="18" charset="0"/>
              </a:rPr>
              <a:t/>
            </a:r>
            <a:br>
              <a:rPr lang="en-US" sz="2800" dirty="0" smtClean="0">
                <a:latin typeface="Georgia" pitchFamily="18" charset="0"/>
              </a:rPr>
            </a:br>
            <a:r>
              <a:rPr lang="en-US" sz="2800" dirty="0" smtClean="0">
                <a:latin typeface="Georgia" pitchFamily="18" charset="0"/>
              </a:rPr>
              <a:t/>
            </a:r>
            <a:br>
              <a:rPr lang="en-US" sz="2800" dirty="0" smtClean="0">
                <a:latin typeface="Georgia" pitchFamily="18" charset="0"/>
              </a:rPr>
            </a:br>
            <a:r>
              <a:rPr lang="en-US" sz="2800" dirty="0" smtClean="0">
                <a:latin typeface="Georgia" pitchFamily="18" charset="0"/>
              </a:rPr>
              <a:t>Conversations for an Engaged Community</a:t>
            </a:r>
            <a:r>
              <a:rPr lang="en-US" sz="2800" i="1" dirty="0">
                <a:latin typeface="Georgia" pitchFamily="18" charset="0"/>
              </a:rPr>
              <a:t/>
            </a:r>
            <a:br>
              <a:rPr lang="en-US" sz="2800" i="1" dirty="0">
                <a:latin typeface="Georgia" pitchFamily="18" charset="0"/>
              </a:rPr>
            </a:br>
            <a:r>
              <a:rPr lang="en-US" sz="2500" dirty="0" smtClean="0">
                <a:latin typeface="Georgia" pitchFamily="18" charset="0"/>
              </a:rPr>
              <a:t>Forest Home Chapel, Ithaca, NY</a:t>
            </a:r>
            <a:r>
              <a:rPr lang="en-US" sz="2500" dirty="0">
                <a:latin typeface="Georgia" pitchFamily="18" charset="0"/>
              </a:rPr>
              <a:t/>
            </a:r>
            <a:br>
              <a:rPr lang="en-US" sz="2500" dirty="0">
                <a:latin typeface="Georgia" pitchFamily="18" charset="0"/>
              </a:rPr>
            </a:br>
            <a:r>
              <a:rPr lang="en-US" sz="2500" dirty="0" smtClean="0">
                <a:latin typeface="Georgia" pitchFamily="18" charset="0"/>
              </a:rPr>
              <a:t>March 14, 2019</a:t>
            </a:r>
            <a:endParaRPr lang="en-US" sz="2500" dirty="0">
              <a:latin typeface="Georgia" pitchFamily="18" charset="0"/>
            </a:endParaRPr>
          </a:p>
        </p:txBody>
      </p:sp>
      <p:sp>
        <p:nvSpPr>
          <p:cNvPr id="3" name="TextBox 2"/>
          <p:cNvSpPr txBox="1"/>
          <p:nvPr/>
        </p:nvSpPr>
        <p:spPr>
          <a:xfrm>
            <a:off x="228600" y="1752600"/>
            <a:ext cx="8610600" cy="1200329"/>
          </a:xfrm>
          <a:prstGeom prst="rect">
            <a:avLst/>
          </a:prstGeom>
          <a:noFill/>
        </p:spPr>
        <p:txBody>
          <a:bodyPr wrap="square" rtlCol="0">
            <a:spAutoFit/>
          </a:bodyPr>
          <a:lstStyle/>
          <a:p>
            <a:pPr algn="ctr"/>
            <a:r>
              <a:rPr lang="en-US" sz="3600" b="1" dirty="0" smtClean="0">
                <a:latin typeface="Georgia" pitchFamily="18" charset="0"/>
              </a:rPr>
              <a:t>Meeting The Global Food Security Challenges Of The 21</a:t>
            </a:r>
            <a:r>
              <a:rPr lang="en-US" sz="3600" b="1" baseline="30000" dirty="0" smtClean="0">
                <a:latin typeface="Georgia" pitchFamily="18" charset="0"/>
              </a:rPr>
              <a:t>st</a:t>
            </a:r>
            <a:r>
              <a:rPr lang="en-US" sz="3600" b="1" dirty="0" smtClean="0">
                <a:latin typeface="Georgia" pitchFamily="18" charset="0"/>
              </a:rPr>
              <a:t> Century</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3276600"/>
          </a:xfrm>
        </p:spPr>
        <p:txBody>
          <a:bodyPr>
            <a:normAutofit/>
          </a:bodyPr>
          <a:lstStyle/>
          <a:p>
            <a:r>
              <a:rPr lang="en-US" dirty="0" smtClean="0"/>
              <a:t> </a:t>
            </a:r>
            <a:endParaRPr lang="en-US" sz="2800" dirty="0">
              <a:latin typeface="Georgia" pitchFamily="18" charset="0"/>
            </a:endParaRPr>
          </a:p>
        </p:txBody>
      </p:sp>
      <p:sp>
        <p:nvSpPr>
          <p:cNvPr id="3" name="TextBox 2"/>
          <p:cNvSpPr txBox="1"/>
          <p:nvPr/>
        </p:nvSpPr>
        <p:spPr>
          <a:xfrm>
            <a:off x="381000" y="1143000"/>
            <a:ext cx="8610600" cy="7263527"/>
          </a:xfrm>
          <a:prstGeom prst="rect">
            <a:avLst/>
          </a:prstGeom>
          <a:noFill/>
        </p:spPr>
        <p:txBody>
          <a:bodyPr wrap="square" rtlCol="0">
            <a:spAutoFit/>
          </a:bodyPr>
          <a:lstStyle/>
          <a:p>
            <a:r>
              <a:rPr lang="en-US" sz="2000" b="1" dirty="0" smtClean="0">
                <a:latin typeface="Georgia" panose="02040502050405020303" pitchFamily="18" charset="0"/>
              </a:rPr>
              <a:t>It helps to unpack by the four pillars of food security:</a:t>
            </a:r>
          </a:p>
          <a:p>
            <a:endParaRPr lang="en-US" sz="2000" b="1" dirty="0" smtClean="0">
              <a:latin typeface="Georgia" panose="02040502050405020303" pitchFamily="18" charset="0"/>
            </a:endParaRPr>
          </a:p>
          <a:p>
            <a:r>
              <a:rPr lang="en-US" sz="2000" b="1" dirty="0" smtClean="0">
                <a:latin typeface="Georgia" panose="02040502050405020303" pitchFamily="18" charset="0"/>
              </a:rPr>
              <a:t>Availability: </a:t>
            </a:r>
            <a:r>
              <a:rPr lang="en-US" sz="2000" dirty="0" smtClean="0">
                <a:latin typeface="Georgia" panose="02040502050405020303" pitchFamily="18" charset="0"/>
              </a:rPr>
              <a:t>Food </a:t>
            </a:r>
            <a:r>
              <a:rPr lang="en-US" sz="2000" dirty="0">
                <a:latin typeface="Georgia" panose="02040502050405020303" pitchFamily="18" charset="0"/>
              </a:rPr>
              <a:t>must be available in sufficient </a:t>
            </a:r>
            <a:r>
              <a:rPr lang="en-US" sz="2000" dirty="0" smtClean="0">
                <a:latin typeface="Georgia" panose="02040502050405020303" pitchFamily="18" charset="0"/>
              </a:rPr>
              <a:t>quantities. Supply-side necessary condition that considers production flows and carryover stocks available locally from production, trade, </a:t>
            </a:r>
            <a:r>
              <a:rPr lang="en-US" sz="2000" dirty="0">
                <a:latin typeface="Georgia" panose="02040502050405020303" pitchFamily="18" charset="0"/>
              </a:rPr>
              <a:t>or aid</a:t>
            </a:r>
            <a:r>
              <a:rPr lang="en-US" sz="2000" dirty="0" smtClean="0">
                <a:latin typeface="Georgia" panose="02040502050405020303" pitchFamily="18" charset="0"/>
              </a:rPr>
              <a:t>.</a:t>
            </a:r>
          </a:p>
          <a:p>
            <a:endParaRPr lang="en-US" sz="2000" dirty="0">
              <a:latin typeface="Georgia" panose="02040502050405020303" pitchFamily="18" charset="0"/>
            </a:endParaRPr>
          </a:p>
          <a:p>
            <a:r>
              <a:rPr lang="en-US" sz="2000" b="1" dirty="0" smtClean="0">
                <a:latin typeface="Georgia" panose="02040502050405020303" pitchFamily="18" charset="0"/>
              </a:rPr>
              <a:t>Access: </a:t>
            </a:r>
            <a:r>
              <a:rPr lang="en-US" sz="2000" dirty="0" smtClean="0">
                <a:latin typeface="Georgia" panose="02040502050405020303" pitchFamily="18" charset="0"/>
              </a:rPr>
              <a:t>People </a:t>
            </a:r>
            <a:r>
              <a:rPr lang="en-US" sz="2000" dirty="0">
                <a:latin typeface="Georgia" panose="02040502050405020303" pitchFamily="18" charset="0"/>
              </a:rPr>
              <a:t>must be able to regularly acquire adequate quantities of </a:t>
            </a:r>
            <a:r>
              <a:rPr lang="en-US" sz="2000" dirty="0" smtClean="0">
                <a:latin typeface="Georgia" panose="02040502050405020303" pitchFamily="18" charset="0"/>
              </a:rPr>
              <a:t>food. </a:t>
            </a:r>
            <a:r>
              <a:rPr lang="en-US" sz="2000" dirty="0">
                <a:latin typeface="Georgia" panose="02040502050405020303" pitchFamily="18" charset="0"/>
              </a:rPr>
              <a:t>Demand-side necessary condition that </a:t>
            </a:r>
            <a:r>
              <a:rPr lang="en-US" sz="2000" dirty="0" smtClean="0">
                <a:latin typeface="Georgia" panose="02040502050405020303" pitchFamily="18" charset="0"/>
              </a:rPr>
              <a:t>considers </a:t>
            </a:r>
            <a:r>
              <a:rPr lang="en-US" sz="2000" dirty="0">
                <a:latin typeface="Georgia" panose="02040502050405020303" pitchFamily="18" charset="0"/>
              </a:rPr>
              <a:t>purchase, home production, barter, gifts, </a:t>
            </a:r>
            <a:r>
              <a:rPr lang="en-US" sz="2000" dirty="0" smtClean="0">
                <a:latin typeface="Georgia" panose="02040502050405020303" pitchFamily="18" charset="0"/>
              </a:rPr>
              <a:t>borrowing, and safety nets. </a:t>
            </a:r>
            <a:endParaRPr lang="en-US" sz="2000" dirty="0">
              <a:latin typeface="Georgia" panose="02040502050405020303" pitchFamily="18" charset="0"/>
            </a:endParaRPr>
          </a:p>
          <a:p>
            <a:endParaRPr lang="en-US" sz="2000" b="1" dirty="0" smtClean="0">
              <a:latin typeface="Georgia" panose="02040502050405020303" pitchFamily="18" charset="0"/>
            </a:endParaRPr>
          </a:p>
          <a:p>
            <a:r>
              <a:rPr lang="en-US" sz="2000" b="1" dirty="0" smtClean="0">
                <a:latin typeface="Georgia" panose="02040502050405020303" pitchFamily="18" charset="0"/>
              </a:rPr>
              <a:t>Utilization: </a:t>
            </a:r>
            <a:r>
              <a:rPr lang="en-US" sz="2000" dirty="0" smtClean="0">
                <a:latin typeface="Georgia" panose="02040502050405020303" pitchFamily="18" charset="0"/>
              </a:rPr>
              <a:t>Consumed </a:t>
            </a:r>
            <a:r>
              <a:rPr lang="en-US" sz="2000" dirty="0">
                <a:latin typeface="Georgia" panose="02040502050405020303" pitchFamily="18" charset="0"/>
              </a:rPr>
              <a:t>food must have a positive nutritional </a:t>
            </a:r>
            <a:r>
              <a:rPr lang="en-US" sz="2000" dirty="0" smtClean="0">
                <a:latin typeface="Georgia" panose="02040502050405020303" pitchFamily="18" charset="0"/>
              </a:rPr>
              <a:t>impact. </a:t>
            </a:r>
            <a:r>
              <a:rPr lang="en-US" sz="2000" dirty="0">
                <a:latin typeface="Georgia" panose="02040502050405020303" pitchFamily="18" charset="0"/>
              </a:rPr>
              <a:t>It entails cooking, storage and hygiene practices, </a:t>
            </a:r>
            <a:r>
              <a:rPr lang="en-US" sz="2000" dirty="0" smtClean="0">
                <a:latin typeface="Georgia" panose="02040502050405020303" pitchFamily="18" charset="0"/>
              </a:rPr>
              <a:t>individuals’ health, water </a:t>
            </a:r>
            <a:r>
              <a:rPr lang="en-US" sz="2000" dirty="0">
                <a:latin typeface="Georgia" panose="02040502050405020303" pitchFamily="18" charset="0"/>
              </a:rPr>
              <a:t>and </a:t>
            </a:r>
            <a:r>
              <a:rPr lang="en-US" sz="2000" dirty="0" smtClean="0">
                <a:latin typeface="Georgia" panose="02040502050405020303" pitchFamily="18" charset="0"/>
              </a:rPr>
              <a:t>sanitation, </a:t>
            </a:r>
            <a:r>
              <a:rPr lang="en-US" sz="2000" dirty="0">
                <a:latin typeface="Georgia" panose="02040502050405020303" pitchFamily="18" charset="0"/>
              </a:rPr>
              <a:t>feeding and sharing practices within the household</a:t>
            </a:r>
            <a:r>
              <a:rPr lang="en-US" sz="2000" dirty="0" smtClean="0">
                <a:latin typeface="Georgia" panose="02040502050405020303" pitchFamily="18" charset="0"/>
              </a:rPr>
              <a:t>. Nutrient composition and disease status are key.</a:t>
            </a:r>
          </a:p>
          <a:p>
            <a:endParaRPr lang="en-US" sz="2000" dirty="0">
              <a:latin typeface="Georgia" panose="02040502050405020303" pitchFamily="18" charset="0"/>
            </a:endParaRPr>
          </a:p>
          <a:p>
            <a:r>
              <a:rPr lang="en-US" sz="2000" b="1" dirty="0" smtClean="0">
                <a:latin typeface="Georgia" panose="02040502050405020303" pitchFamily="18" charset="0"/>
              </a:rPr>
              <a:t>Stability:</a:t>
            </a:r>
            <a:r>
              <a:rPr lang="en-US" sz="2000" dirty="0" smtClean="0">
                <a:latin typeface="Georgia" panose="02040502050405020303" pitchFamily="18" charset="0"/>
              </a:rPr>
              <a:t> Must be able to maintain access and utilization over time, through lean seasons, disasters, price spikes, etc. Resilience is key.</a:t>
            </a:r>
          </a:p>
          <a:p>
            <a:endParaRPr lang="en-US" dirty="0"/>
          </a:p>
          <a:p>
            <a:endParaRPr lang="en-US" dirty="0"/>
          </a:p>
          <a:p>
            <a:r>
              <a:rPr lang="en-US" dirty="0"/>
              <a:t/>
            </a:r>
            <a:br>
              <a:rPr lang="en-US" dirty="0"/>
            </a:b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90054" y="75349"/>
            <a:ext cx="4167954" cy="790586"/>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Growing challenges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1648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199" y="1066800"/>
            <a:ext cx="8991600" cy="4893647"/>
          </a:xfrm>
          <a:prstGeom prst="rect">
            <a:avLst/>
          </a:prstGeom>
          <a:noFill/>
        </p:spPr>
        <p:txBody>
          <a:bodyPr wrap="square" rtlCol="0">
            <a:spAutoFit/>
          </a:bodyPr>
          <a:lstStyle/>
          <a:p>
            <a:r>
              <a:rPr lang="en-US" sz="2400" b="1" dirty="0" smtClean="0">
                <a:latin typeface="Georgia" panose="02040502050405020303" pitchFamily="18" charset="0"/>
              </a:rPr>
              <a:t>Evolution of thinking on food security: </a:t>
            </a:r>
          </a:p>
          <a:p>
            <a:endParaRPr lang="en-US" sz="2400" dirty="0" smtClean="0">
              <a:latin typeface="Georgia" panose="02040502050405020303" pitchFamily="18" charset="0"/>
            </a:endParaRPr>
          </a:p>
          <a:p>
            <a:r>
              <a:rPr lang="en-US" sz="2400" dirty="0" smtClean="0">
                <a:latin typeface="Georgia" panose="02040502050405020303" pitchFamily="18" charset="0"/>
              </a:rPr>
              <a:t>1940s-70s: focus was on food </a:t>
            </a:r>
            <a:r>
              <a:rPr lang="en-US" sz="2400" i="1" dirty="0" smtClean="0">
                <a:latin typeface="Georgia" panose="02040502050405020303" pitchFamily="18" charset="0"/>
              </a:rPr>
              <a:t>availability</a:t>
            </a:r>
          </a:p>
          <a:p>
            <a:endParaRPr lang="en-US" sz="2400" i="1" dirty="0" smtClean="0">
              <a:latin typeface="Georgia" panose="02040502050405020303" pitchFamily="18" charset="0"/>
            </a:endParaRPr>
          </a:p>
          <a:p>
            <a:r>
              <a:rPr lang="en-US" sz="2400" dirty="0" smtClean="0">
                <a:latin typeface="Georgia" panose="02040502050405020303" pitchFamily="18" charset="0"/>
              </a:rPr>
              <a:t>1980s-90s: post-Sen, begin emphasizing </a:t>
            </a:r>
            <a:r>
              <a:rPr lang="en-US" sz="2400" i="1" dirty="0" smtClean="0">
                <a:latin typeface="Georgia" panose="02040502050405020303" pitchFamily="18" charset="0"/>
              </a:rPr>
              <a:t>access</a:t>
            </a:r>
            <a:r>
              <a:rPr lang="en-US" sz="2400" dirty="0" smtClean="0">
                <a:latin typeface="Georgia" panose="02040502050405020303" pitchFamily="18" charset="0"/>
              </a:rPr>
              <a:t> </a:t>
            </a:r>
          </a:p>
          <a:p>
            <a:endParaRPr lang="en-US" sz="2400" dirty="0" smtClean="0">
              <a:latin typeface="Georgia" panose="02040502050405020303" pitchFamily="18" charset="0"/>
            </a:endParaRPr>
          </a:p>
          <a:p>
            <a:r>
              <a:rPr lang="en-US" sz="2400" dirty="0" smtClean="0">
                <a:latin typeface="Georgia" panose="02040502050405020303" pitchFamily="18" charset="0"/>
              </a:rPr>
              <a:t>2000s: growing emphasis on </a:t>
            </a:r>
            <a:r>
              <a:rPr lang="en-US" sz="2400" i="1" dirty="0" smtClean="0">
                <a:latin typeface="Georgia" panose="02040502050405020303" pitchFamily="18" charset="0"/>
              </a:rPr>
              <a:t>utilization</a:t>
            </a:r>
          </a:p>
          <a:p>
            <a:endParaRPr lang="en-US" sz="2400" dirty="0">
              <a:latin typeface="Georgia" panose="02040502050405020303" pitchFamily="18" charset="0"/>
            </a:endParaRPr>
          </a:p>
          <a:p>
            <a:r>
              <a:rPr lang="en-US" sz="2400" dirty="0" smtClean="0">
                <a:latin typeface="Georgia" panose="02040502050405020303" pitchFamily="18" charset="0"/>
              </a:rPr>
              <a:t>2010s: greater attention to </a:t>
            </a:r>
            <a:r>
              <a:rPr lang="en-US" sz="2400" i="1" dirty="0" smtClean="0">
                <a:latin typeface="Georgia" panose="02040502050405020303" pitchFamily="18" charset="0"/>
              </a:rPr>
              <a:t>stability </a:t>
            </a:r>
            <a:r>
              <a:rPr lang="en-US" sz="2400" dirty="0" smtClean="0">
                <a:latin typeface="Georgia" panose="02040502050405020303" pitchFamily="18" charset="0"/>
              </a:rPr>
              <a:t>and resilience</a:t>
            </a:r>
          </a:p>
          <a:p>
            <a:endParaRPr lang="en-US" sz="2400" dirty="0" smtClean="0">
              <a:latin typeface="Georgia" panose="02040502050405020303" pitchFamily="18" charset="0"/>
            </a:endParaRPr>
          </a:p>
          <a:p>
            <a:endParaRPr lang="en-US" sz="2400" i="1" dirty="0" smtClean="0">
              <a:latin typeface="Georgia" panose="02040502050405020303" pitchFamily="18" charset="0"/>
            </a:endParaRPr>
          </a:p>
          <a:p>
            <a:r>
              <a:rPr lang="en-US" sz="2400" b="1" dirty="0" smtClean="0">
                <a:latin typeface="Georgia" panose="02040502050405020303" pitchFamily="18" charset="0"/>
              </a:rPr>
              <a:t>Cannot focus on just one pillar … each is essential</a:t>
            </a:r>
            <a:endParaRPr lang="en-US" sz="2400" b="1" dirty="0">
              <a:latin typeface="Georgia" panose="02040502050405020303" pitchFamily="18" charset="0"/>
            </a:endParaRPr>
          </a:p>
          <a:p>
            <a:endParaRPr lang="en-US" sz="2400" i="1" dirty="0" smtClean="0">
              <a:latin typeface="Georgia" panose="02040502050405020303"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90054" y="75349"/>
            <a:ext cx="4167954" cy="790586"/>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Growing challenges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388009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 y="986072"/>
            <a:ext cx="8610600" cy="1015663"/>
          </a:xfrm>
          <a:prstGeom prst="rect">
            <a:avLst/>
          </a:prstGeom>
          <a:noFill/>
        </p:spPr>
        <p:txBody>
          <a:bodyPr wrap="square" rtlCol="0">
            <a:spAutoFit/>
          </a:bodyPr>
          <a:lstStyle/>
          <a:p>
            <a:pPr algn="ctr"/>
            <a:r>
              <a:rPr lang="en-US" sz="2400" b="1" dirty="0" smtClean="0">
                <a:latin typeface="Georgia" pitchFamily="18" charset="0"/>
              </a:rPr>
              <a:t>Great progress in raising calorie availability …</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050" y="1447800"/>
            <a:ext cx="7550150" cy="5329517"/>
          </a:xfrm>
          <a:prstGeom prst="rect">
            <a:avLst/>
          </a:prstGeom>
        </p:spPr>
      </p:pic>
      <p:sp>
        <p:nvSpPr>
          <p:cNvPr id="7" name="TextBox 6"/>
          <p:cNvSpPr txBox="1"/>
          <p:nvPr/>
        </p:nvSpPr>
        <p:spPr>
          <a:xfrm>
            <a:off x="6705600" y="3886200"/>
            <a:ext cx="2590800" cy="584775"/>
          </a:xfrm>
          <a:prstGeom prst="rect">
            <a:avLst/>
          </a:prstGeom>
          <a:noFill/>
        </p:spPr>
        <p:txBody>
          <a:bodyPr wrap="square" rtlCol="0">
            <a:spAutoFit/>
          </a:bodyPr>
          <a:lstStyle/>
          <a:p>
            <a:r>
              <a:rPr lang="en-US" sz="1600" dirty="0" smtClean="0">
                <a:latin typeface="Georgia" panose="02040502050405020303" pitchFamily="18" charset="0"/>
              </a:rPr>
              <a:t>2011-13 min. dietary energy </a:t>
            </a:r>
            <a:r>
              <a:rPr lang="en-US" sz="1600" dirty="0" err="1" smtClean="0">
                <a:latin typeface="Georgia" panose="02040502050405020303" pitchFamily="18" charset="0"/>
              </a:rPr>
              <a:t>req’t</a:t>
            </a:r>
            <a:r>
              <a:rPr lang="en-US" sz="1600" dirty="0" smtClean="0">
                <a:latin typeface="Georgia" panose="02040502050405020303" pitchFamily="18" charset="0"/>
              </a:rPr>
              <a:t> [1770,2340</a:t>
            </a:r>
            <a:r>
              <a:rPr lang="en-US" sz="1600" dirty="0">
                <a:latin typeface="Georgia" panose="02040502050405020303" pitchFamily="18" charset="0"/>
              </a:rPr>
              <a:t>]</a:t>
            </a:r>
          </a:p>
        </p:txBody>
      </p:sp>
      <p:sp>
        <p:nvSpPr>
          <p:cNvPr id="8" name="Right Brace 7"/>
          <p:cNvSpPr/>
          <p:nvPr/>
        </p:nvSpPr>
        <p:spPr>
          <a:xfrm>
            <a:off x="6449518" y="3922335"/>
            <a:ext cx="274320" cy="548640"/>
          </a:xfrm>
          <a:prstGeom prst="rightBrace">
            <a:avLst/>
          </a:prstGeom>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9" name="TextBox 8"/>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Availability progress</a:t>
            </a:r>
          </a:p>
        </p:txBody>
      </p:sp>
    </p:spTree>
    <p:extLst>
      <p:ext uri="{BB962C8B-B14F-4D97-AF65-F5344CB8AC3E}">
        <p14:creationId xmlns:p14="http://schemas.microsoft.com/office/powerpoint/2010/main" val="3524696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 y="1290330"/>
            <a:ext cx="7848600" cy="5540188"/>
          </a:xfrm>
          <a:prstGeom prst="rect">
            <a:avLst/>
          </a:prstGeom>
        </p:spPr>
      </p:pic>
      <p:sp>
        <p:nvSpPr>
          <p:cNvPr id="3" name="TextBox 2"/>
          <p:cNvSpPr txBox="1"/>
          <p:nvPr/>
        </p:nvSpPr>
        <p:spPr>
          <a:xfrm>
            <a:off x="76200" y="934308"/>
            <a:ext cx="8610600" cy="1015663"/>
          </a:xfrm>
          <a:prstGeom prst="rect">
            <a:avLst/>
          </a:prstGeom>
          <a:noFill/>
        </p:spPr>
        <p:txBody>
          <a:bodyPr wrap="square" rtlCol="0">
            <a:spAutoFit/>
          </a:bodyPr>
          <a:lstStyle/>
          <a:p>
            <a:pPr algn="ctr"/>
            <a:r>
              <a:rPr lang="en-US" sz="2400" b="1" dirty="0" smtClean="0">
                <a:latin typeface="Georgia" pitchFamily="18" charset="0"/>
              </a:rPr>
              <a:t>… and protein availability</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6791730" y="4038600"/>
            <a:ext cx="2590800" cy="830997"/>
          </a:xfrm>
          <a:prstGeom prst="rect">
            <a:avLst/>
          </a:prstGeom>
          <a:noFill/>
        </p:spPr>
        <p:txBody>
          <a:bodyPr wrap="square" rtlCol="0">
            <a:spAutoFit/>
          </a:bodyPr>
          <a:lstStyle/>
          <a:p>
            <a:r>
              <a:rPr lang="en-US" sz="1600" dirty="0" smtClean="0">
                <a:latin typeface="Georgia" panose="02040502050405020303" pitchFamily="18" charset="0"/>
              </a:rPr>
              <a:t>Daily protein </a:t>
            </a:r>
            <a:r>
              <a:rPr lang="en-US" sz="1600" dirty="0" err="1" smtClean="0">
                <a:latin typeface="Georgia" panose="02040502050405020303" pitchFamily="18" charset="0"/>
              </a:rPr>
              <a:t>req’t</a:t>
            </a:r>
            <a:r>
              <a:rPr lang="en-US" sz="1600" dirty="0" smtClean="0">
                <a:latin typeface="Georgia" panose="02040502050405020303" pitchFamily="18" charset="0"/>
              </a:rPr>
              <a:t>: </a:t>
            </a:r>
          </a:p>
          <a:p>
            <a:r>
              <a:rPr lang="en-US" sz="1600" dirty="0" smtClean="0">
                <a:latin typeface="Georgia" panose="02040502050405020303" pitchFamily="18" charset="0"/>
              </a:rPr>
              <a:t>45-55 g/day global </a:t>
            </a:r>
            <a:r>
              <a:rPr lang="en-US" sz="1600" dirty="0" err="1" smtClean="0">
                <a:latin typeface="Georgia" panose="02040502050405020303" pitchFamily="18" charset="0"/>
              </a:rPr>
              <a:t>avg</a:t>
            </a:r>
            <a:endParaRPr lang="en-US" sz="1600" dirty="0" smtClean="0">
              <a:latin typeface="Georgia" panose="02040502050405020303" pitchFamily="18" charset="0"/>
            </a:endParaRPr>
          </a:p>
          <a:p>
            <a:r>
              <a:rPr lang="en-US" sz="1600" dirty="0" smtClean="0">
                <a:latin typeface="Georgia" panose="02040502050405020303" pitchFamily="18" charset="0"/>
              </a:rPr>
              <a:t>(0.8g p/kg </a:t>
            </a:r>
            <a:r>
              <a:rPr lang="en-US" sz="1600" dirty="0">
                <a:latin typeface="Georgia" panose="02040502050405020303" pitchFamily="18" charset="0"/>
              </a:rPr>
              <a:t>body </a:t>
            </a:r>
            <a:r>
              <a:rPr lang="en-US" sz="1600" dirty="0" smtClean="0">
                <a:latin typeface="Georgia" panose="02040502050405020303" pitchFamily="18" charset="0"/>
              </a:rPr>
              <a:t>weight)</a:t>
            </a:r>
            <a:endParaRPr lang="en-US" sz="1600" dirty="0">
              <a:latin typeface="Georgia" panose="02040502050405020303" pitchFamily="18" charset="0"/>
            </a:endParaRPr>
          </a:p>
        </p:txBody>
      </p:sp>
      <p:sp>
        <p:nvSpPr>
          <p:cNvPr id="8" name="Right Brace 7"/>
          <p:cNvSpPr/>
          <p:nvPr/>
        </p:nvSpPr>
        <p:spPr>
          <a:xfrm>
            <a:off x="6553199" y="4303838"/>
            <a:ext cx="238531" cy="420562"/>
          </a:xfrm>
          <a:prstGeom prst="rightBrace">
            <a:avLst/>
          </a:prstGeom>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0" name="TextBox 9"/>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Availability progress</a:t>
            </a:r>
          </a:p>
        </p:txBody>
      </p:sp>
    </p:spTree>
    <p:extLst>
      <p:ext uri="{BB962C8B-B14F-4D97-AF65-F5344CB8AC3E}">
        <p14:creationId xmlns:p14="http://schemas.microsoft.com/office/powerpoint/2010/main" val="25232235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 y="969578"/>
            <a:ext cx="8610600" cy="1384995"/>
          </a:xfrm>
          <a:prstGeom prst="rect">
            <a:avLst/>
          </a:prstGeom>
          <a:noFill/>
        </p:spPr>
        <p:txBody>
          <a:bodyPr wrap="square" rtlCol="0">
            <a:spAutoFit/>
          </a:bodyPr>
          <a:lstStyle/>
          <a:p>
            <a:pPr algn="ctr"/>
            <a:r>
              <a:rPr lang="en-US" sz="2400" b="1" dirty="0" smtClean="0">
                <a:latin typeface="Georgia" pitchFamily="18" charset="0"/>
              </a:rPr>
              <a:t>Challenge: Supply of vitamin/mineral rich foods not increasing fast enough for dietary transition</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304800" y="5638621"/>
            <a:ext cx="8610600" cy="1200329"/>
          </a:xfrm>
          <a:prstGeom prst="rect">
            <a:avLst/>
          </a:prstGeom>
          <a:noFill/>
        </p:spPr>
        <p:txBody>
          <a:bodyPr wrap="square" rtlCol="0">
            <a:spAutoFit/>
          </a:bodyPr>
          <a:lstStyle/>
          <a:p>
            <a:r>
              <a:rPr lang="en-US" sz="2400" dirty="0" smtClean="0">
                <a:latin typeface="Georgia" pitchFamily="18" charset="0"/>
              </a:rPr>
              <a:t>Especially true given loss/waste rates ≥50% higher for vegetables due to perishability and vitamin loss, and relative price increases due to differences in demand elasticities.</a:t>
            </a:r>
            <a:endParaRPr lang="en-US" sz="3600" b="1" dirty="0" smtClean="0">
              <a:latin typeface="Georgia" pitchFamily="18" charset="0"/>
            </a:endParaRPr>
          </a:p>
        </p:txBody>
      </p:sp>
      <p:sp>
        <p:nvSpPr>
          <p:cNvPr id="8"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Availability challenges</a:t>
            </a:r>
            <a:endParaRPr lang="en-US" sz="3000" b="1" kern="0" dirty="0">
              <a:solidFill>
                <a:schemeClr val="bg1"/>
              </a:solidFill>
              <a:latin typeface="Georgia" pitchFamily="18" charset="0"/>
              <a:ea typeface="+mj-ea"/>
              <a:cs typeface="+mj-cs"/>
            </a:endParaRPr>
          </a:p>
        </p:txBody>
      </p:sp>
      <p:pic>
        <p:nvPicPr>
          <p:cNvPr id="6" name="Picture 5"/>
          <p:cNvPicPr>
            <a:picLocks noChangeAspect="1"/>
          </p:cNvPicPr>
          <p:nvPr/>
        </p:nvPicPr>
        <p:blipFill>
          <a:blip r:embed="rId3"/>
          <a:stretch>
            <a:fillRect/>
          </a:stretch>
        </p:blipFill>
        <p:spPr>
          <a:xfrm>
            <a:off x="1593871" y="1941128"/>
            <a:ext cx="5956257" cy="3586163"/>
          </a:xfrm>
          <a:prstGeom prst="rect">
            <a:avLst/>
          </a:prstGeom>
        </p:spPr>
      </p:pic>
    </p:spTree>
    <p:extLst>
      <p:ext uri="{BB962C8B-B14F-4D97-AF65-F5344CB8AC3E}">
        <p14:creationId xmlns:p14="http://schemas.microsoft.com/office/powerpoint/2010/main" val="3099853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 y="1051474"/>
            <a:ext cx="8610600" cy="1384995"/>
          </a:xfrm>
          <a:prstGeom prst="rect">
            <a:avLst/>
          </a:prstGeom>
          <a:noFill/>
        </p:spPr>
        <p:txBody>
          <a:bodyPr wrap="square" rtlCol="0">
            <a:spAutoFit/>
          </a:bodyPr>
          <a:lstStyle/>
          <a:p>
            <a:pPr algn="ctr"/>
            <a:r>
              <a:rPr lang="en-US" sz="2400" b="1" dirty="0" smtClean="0">
                <a:latin typeface="Georgia" pitchFamily="18" charset="0"/>
              </a:rPr>
              <a:t>Result: relative prices of more nutritious foods increase faster than less nutritious foods</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266700" y="2057400"/>
            <a:ext cx="8610600" cy="1077218"/>
          </a:xfrm>
          <a:prstGeom prst="rect">
            <a:avLst/>
          </a:prstGeom>
          <a:noFill/>
        </p:spPr>
        <p:txBody>
          <a:bodyPr wrap="square" rtlCol="0">
            <a:spAutoFit/>
          </a:bodyPr>
          <a:lstStyle/>
          <a:p>
            <a:pPr algn="ctr"/>
            <a:r>
              <a:rPr lang="en-US" sz="2400" dirty="0" smtClean="0">
                <a:latin typeface="Georgia" pitchFamily="18" charset="0"/>
              </a:rPr>
              <a:t>Example: In Pakistan, fruit/veg/ASF prices have increased 2-2.5x those of oils/fats and 25-75% &gt; cereals</a:t>
            </a:r>
          </a:p>
          <a:p>
            <a:pPr algn="ctr"/>
            <a:r>
              <a:rPr lang="en-US" sz="1600" dirty="0" smtClean="0">
                <a:latin typeface="Georgia" pitchFamily="18" charset="0"/>
              </a:rPr>
              <a:t>(Source: </a:t>
            </a:r>
            <a:r>
              <a:rPr lang="en-US" sz="1600" dirty="0" err="1" smtClean="0">
                <a:latin typeface="Georgia" pitchFamily="18" charset="0"/>
              </a:rPr>
              <a:t>Dizon</a:t>
            </a:r>
            <a:r>
              <a:rPr lang="en-US" sz="1600" dirty="0" smtClean="0">
                <a:latin typeface="Georgia" pitchFamily="18" charset="0"/>
              </a:rPr>
              <a:t> &amp; </a:t>
            </a:r>
            <a:r>
              <a:rPr lang="en-US" sz="1600" dirty="0" err="1" smtClean="0">
                <a:latin typeface="Georgia" pitchFamily="18" charset="0"/>
              </a:rPr>
              <a:t>Herforth</a:t>
            </a:r>
            <a:r>
              <a:rPr lang="en-US" sz="1600" dirty="0" smtClean="0">
                <a:latin typeface="Georgia" pitchFamily="18" charset="0"/>
              </a:rPr>
              <a:t> 2018 WB PRWP)</a:t>
            </a:r>
          </a:p>
        </p:txBody>
      </p:sp>
      <p:pic>
        <p:nvPicPr>
          <p:cNvPr id="2" name="Picture 1"/>
          <p:cNvPicPr>
            <a:picLocks noChangeAspect="1"/>
          </p:cNvPicPr>
          <p:nvPr/>
        </p:nvPicPr>
        <p:blipFill>
          <a:blip r:embed="rId3"/>
          <a:stretch>
            <a:fillRect/>
          </a:stretch>
        </p:blipFill>
        <p:spPr>
          <a:xfrm>
            <a:off x="1377893" y="3115568"/>
            <a:ext cx="6388214" cy="3596726"/>
          </a:xfrm>
          <a:prstGeom prst="rect">
            <a:avLst/>
          </a:prstGeom>
        </p:spPr>
      </p:pic>
      <p:sp>
        <p:nvSpPr>
          <p:cNvPr id="9"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Availability challenges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5393130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05400"/>
          </a:xfrm>
        </p:spPr>
        <p:txBody>
          <a:bodyPr/>
          <a:lstStyle/>
          <a:p>
            <a:pPr marL="0" indent="0">
              <a:buNone/>
            </a:pPr>
            <a:r>
              <a:rPr lang="en-US" sz="2400" b="1" dirty="0" smtClean="0">
                <a:latin typeface="Georgia" pitchFamily="18" charset="0"/>
              </a:rPr>
              <a:t>Human population and income growth plus urbanization will sharply increase food demand. But planetary boundaries limited input expansion.</a:t>
            </a:r>
          </a:p>
          <a:p>
            <a:pPr>
              <a:buFontTx/>
              <a:buChar char="-"/>
            </a:pPr>
            <a:r>
              <a:rPr lang="en-US" sz="2400" dirty="0" smtClean="0">
                <a:latin typeface="Georgia"/>
                <a:cs typeface="Georgia"/>
              </a:rPr>
              <a:t>Arable land </a:t>
            </a:r>
            <a:r>
              <a:rPr lang="en-US" sz="2400" dirty="0">
                <a:latin typeface="Georgia"/>
                <a:cs typeface="Georgia"/>
              </a:rPr>
              <a:t>essentially fixed without major (ecologically risky) </a:t>
            </a:r>
            <a:r>
              <a:rPr lang="en-US" sz="2400" dirty="0" smtClean="0">
                <a:latin typeface="Georgia"/>
                <a:cs typeface="Georgia"/>
              </a:rPr>
              <a:t>conversion </a:t>
            </a:r>
            <a:r>
              <a:rPr lang="en-US" sz="2400" dirty="0">
                <a:latin typeface="Georgia"/>
                <a:cs typeface="Georgia"/>
              </a:rPr>
              <a:t>of forest, wetlands, or drylands </a:t>
            </a:r>
            <a:endParaRPr lang="en-US" sz="2400" dirty="0" smtClean="0">
              <a:latin typeface="Georgia"/>
              <a:cs typeface="Georgia"/>
            </a:endParaRPr>
          </a:p>
          <a:p>
            <a:pPr>
              <a:buFontTx/>
              <a:buChar char="-"/>
            </a:pPr>
            <a:r>
              <a:rPr lang="en-US" sz="2400" dirty="0" smtClean="0">
                <a:latin typeface="Georgia"/>
                <a:cs typeface="Georgia"/>
              </a:rPr>
              <a:t>Soil nutrient depletion (esp. N, P and minerals)</a:t>
            </a:r>
            <a:endParaRPr lang="en-US" sz="2400" dirty="0">
              <a:latin typeface="Georgia"/>
              <a:cs typeface="Georgia"/>
            </a:endParaRPr>
          </a:p>
          <a:p>
            <a:pPr>
              <a:buFontTx/>
              <a:buChar char="-"/>
            </a:pPr>
            <a:r>
              <a:rPr lang="en-US" sz="2400" dirty="0" smtClean="0">
                <a:latin typeface="Georgia"/>
                <a:cs typeface="Georgia"/>
              </a:rPr>
              <a:t>Limited capacity to expand ag frontier in Asia/MENA</a:t>
            </a:r>
          </a:p>
          <a:p>
            <a:pPr>
              <a:buFontTx/>
              <a:buChar char="-"/>
            </a:pPr>
            <a:r>
              <a:rPr lang="en-US" sz="2400" dirty="0" smtClean="0">
                <a:latin typeface="Georgia"/>
                <a:cs typeface="Georgia"/>
              </a:rPr>
              <a:t>Increasing urban/protected area competition for land </a:t>
            </a:r>
          </a:p>
          <a:p>
            <a:pPr>
              <a:buFontTx/>
              <a:buChar char="-"/>
            </a:pPr>
            <a:r>
              <a:rPr lang="en-US" sz="2400" dirty="0" smtClean="0">
                <a:latin typeface="Georgia"/>
                <a:cs typeface="Georgia"/>
              </a:rPr>
              <a:t>Ag </a:t>
            </a:r>
            <a:r>
              <a:rPr lang="en-US" sz="2400" dirty="0" smtClean="0">
                <a:latin typeface="Georgia" pitchFamily="18" charset="0"/>
              </a:rPr>
              <a:t>already </a:t>
            </a:r>
            <a:r>
              <a:rPr lang="en-US" sz="2400" dirty="0">
                <a:latin typeface="Georgia" pitchFamily="18" charset="0"/>
              </a:rPr>
              <a:t>accounts for </a:t>
            </a:r>
            <a:r>
              <a:rPr lang="en-US" sz="2400" dirty="0" smtClean="0">
                <a:latin typeface="Georgia" pitchFamily="18" charset="0"/>
              </a:rPr>
              <a:t>~70</a:t>
            </a:r>
            <a:r>
              <a:rPr lang="en-US" sz="2400" dirty="0">
                <a:latin typeface="Georgia" pitchFamily="18" charset="0"/>
              </a:rPr>
              <a:t>% of human water usage, </a:t>
            </a:r>
            <a:r>
              <a:rPr lang="en-US" sz="2400" dirty="0" smtClean="0">
                <a:latin typeface="Georgia" pitchFamily="18" charset="0"/>
              </a:rPr>
              <a:t>     &gt; 80</a:t>
            </a:r>
            <a:r>
              <a:rPr lang="en-US" sz="2400" dirty="0">
                <a:latin typeface="Georgia" pitchFamily="18" charset="0"/>
              </a:rPr>
              <a:t>% in Africa and </a:t>
            </a:r>
            <a:r>
              <a:rPr lang="en-US" sz="2400" dirty="0" smtClean="0">
                <a:latin typeface="Georgia" pitchFamily="18" charset="0"/>
              </a:rPr>
              <a:t>Asia</a:t>
            </a:r>
          </a:p>
          <a:p>
            <a:pPr>
              <a:buFontTx/>
              <a:buChar char="-"/>
            </a:pPr>
            <a:r>
              <a:rPr lang="en-US" sz="2400" dirty="0" smtClean="0">
                <a:latin typeface="Georgia" pitchFamily="18" charset="0"/>
              </a:rPr>
              <a:t>Climate change will aggravate water shortages</a:t>
            </a:r>
          </a:p>
          <a:p>
            <a:pPr>
              <a:buFontTx/>
              <a:buChar char="-"/>
            </a:pPr>
            <a:r>
              <a:rPr lang="en-US" sz="2400" dirty="0">
                <a:latin typeface="Georgia" pitchFamily="18" charset="0"/>
              </a:rPr>
              <a:t>Marine capture fisheries stable or </a:t>
            </a:r>
            <a:r>
              <a:rPr lang="en-US" sz="2400" dirty="0" smtClean="0">
                <a:latin typeface="Georgia" pitchFamily="18" charset="0"/>
              </a:rPr>
              <a:t>declining</a:t>
            </a:r>
            <a:endParaRPr lang="en-US" sz="2400" dirty="0">
              <a:latin typeface="Georgia" pitchFamily="18" charset="0"/>
            </a:endParaRP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Availability challenges</a:t>
            </a:r>
            <a:endParaRPr lang="en-US" sz="3000" b="1" kern="0" dirty="0">
              <a:solidFill>
                <a:schemeClr val="bg1"/>
              </a:solidFill>
              <a:latin typeface="Georg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534400" cy="4525963"/>
          </a:xfrm>
        </p:spPr>
        <p:txBody>
          <a:bodyPr/>
          <a:lstStyle/>
          <a:p>
            <a:pPr marL="0" indent="0">
              <a:buNone/>
            </a:pPr>
            <a:r>
              <a:rPr lang="en-US" sz="2400" b="1" dirty="0" smtClean="0">
                <a:latin typeface="Georgia" pitchFamily="18" charset="0"/>
              </a:rPr>
              <a:t>So must rely mainly on technological advances to boost agricultural productivity. But…</a:t>
            </a:r>
          </a:p>
          <a:p>
            <a:pPr marL="0" indent="0">
              <a:buNone/>
            </a:pPr>
            <a:endParaRPr lang="en-US" sz="2400" b="1" dirty="0" smtClean="0">
              <a:latin typeface="Georgia" pitchFamily="18" charset="0"/>
            </a:endParaRPr>
          </a:p>
          <a:p>
            <a:pPr lvl="1"/>
            <a:r>
              <a:rPr lang="en-US" sz="2400" dirty="0" smtClean="0">
                <a:latin typeface="Georgia" pitchFamily="18" charset="0"/>
              </a:rPr>
              <a:t>Slowing growth in yields (esp. w/climate change and changing range/prevalence of pests and pathogens)</a:t>
            </a:r>
          </a:p>
          <a:p>
            <a:pPr lvl="1"/>
            <a:r>
              <a:rPr lang="en-US" sz="2400" dirty="0" smtClean="0">
                <a:latin typeface="Georgia" pitchFamily="18" charset="0"/>
              </a:rPr>
              <a:t>Site specificity due to </a:t>
            </a:r>
            <a:r>
              <a:rPr lang="en-US" sz="2400" dirty="0" err="1" smtClean="0">
                <a:latin typeface="Georgia" pitchFamily="18" charset="0"/>
              </a:rPr>
              <a:t>agroecological</a:t>
            </a:r>
            <a:r>
              <a:rPr lang="en-US" sz="2400" dirty="0" smtClean="0">
                <a:latin typeface="Georgia" pitchFamily="18" charset="0"/>
              </a:rPr>
              <a:t> heterogeneity </a:t>
            </a:r>
          </a:p>
          <a:p>
            <a:pPr lvl="1"/>
            <a:r>
              <a:rPr lang="en-US" sz="2400" dirty="0" smtClean="0">
                <a:latin typeface="Georgia" pitchFamily="18" charset="0"/>
              </a:rPr>
              <a:t>Innovation most needed in Africa/Asia, where demand growth will occur but </a:t>
            </a:r>
            <a:r>
              <a:rPr lang="en-US" sz="2400" dirty="0" err="1" smtClean="0">
                <a:latin typeface="Georgia" pitchFamily="18" charset="0"/>
              </a:rPr>
              <a:t>ag</a:t>
            </a:r>
            <a:r>
              <a:rPr lang="en-US" sz="2400" dirty="0" smtClean="0">
                <a:latin typeface="Georgia" pitchFamily="18" charset="0"/>
              </a:rPr>
              <a:t> R&amp;D capacity also most limited</a:t>
            </a:r>
          </a:p>
          <a:p>
            <a:pPr lvl="1"/>
            <a:r>
              <a:rPr lang="en-US" sz="2400" dirty="0" smtClean="0">
                <a:latin typeface="Georgia" pitchFamily="18" charset="0"/>
              </a:rPr>
              <a:t>Technological advance requires investment, and governments and philanthropies are essential but insufficient … will rely heavily on the private sector.</a:t>
            </a:r>
          </a:p>
          <a:p>
            <a:pPr lvl="1"/>
            <a:r>
              <a:rPr lang="en-US" sz="2400" dirty="0" smtClean="0">
                <a:latin typeface="Georgia" pitchFamily="18" charset="0"/>
              </a:rPr>
              <a:t>Private IP </a:t>
            </a:r>
            <a:r>
              <a:rPr lang="en-US" sz="2400" dirty="0">
                <a:latin typeface="Georgia" pitchFamily="18" charset="0"/>
              </a:rPr>
              <a:t>regimes increasingly pose </a:t>
            </a:r>
            <a:r>
              <a:rPr lang="en-US" sz="2400" dirty="0" smtClean="0">
                <a:latin typeface="Georgia" pitchFamily="18" charset="0"/>
              </a:rPr>
              <a:t>obstacles</a:t>
            </a:r>
          </a:p>
          <a:p>
            <a:pPr lvl="1"/>
            <a:r>
              <a:rPr lang="en-US" sz="2400" dirty="0">
                <a:latin typeface="Georgia" pitchFamily="18" charset="0"/>
              </a:rPr>
              <a:t>Challenge of widespread opposition to GMOs</a:t>
            </a:r>
          </a:p>
          <a:p>
            <a:pPr marL="457200" lvl="1" indent="0">
              <a:buNone/>
            </a:pPr>
            <a:endParaRPr lang="en-US" sz="2400" dirty="0">
              <a:latin typeface="Georgia" pitchFamily="18" charset="0"/>
            </a:endParaRPr>
          </a:p>
        </p:txBody>
      </p:sp>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Availability challenges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275149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 y="969578"/>
            <a:ext cx="8610600" cy="1384995"/>
          </a:xfrm>
          <a:prstGeom prst="rect">
            <a:avLst/>
          </a:prstGeom>
          <a:noFill/>
        </p:spPr>
        <p:txBody>
          <a:bodyPr wrap="square" rtlCol="0">
            <a:spAutoFit/>
          </a:bodyPr>
          <a:lstStyle/>
          <a:p>
            <a:pPr algn="ctr"/>
            <a:r>
              <a:rPr lang="en-US" sz="2400" b="1" dirty="0" smtClean="0">
                <a:latin typeface="Georgia" pitchFamily="18" charset="0"/>
              </a:rPr>
              <a:t>Challenge: loss/waste of key nutrients along the path from crop production to human consumption</a:t>
            </a:r>
            <a:endParaRPr lang="en-US" sz="3600" b="1" dirty="0">
              <a:latin typeface="Georgia" pitchFamily="18" charset="0"/>
            </a:endParaRPr>
          </a:p>
          <a:p>
            <a:pPr algn="ctr"/>
            <a:endParaRPr lang="en-US" sz="3600" b="1" dirty="0" smtClean="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6"/>
          <p:cNvSpPr txBox="1"/>
          <p:nvPr/>
        </p:nvSpPr>
        <p:spPr>
          <a:xfrm>
            <a:off x="179224" y="5943600"/>
            <a:ext cx="8610600" cy="707886"/>
          </a:xfrm>
          <a:prstGeom prst="rect">
            <a:avLst/>
          </a:prstGeom>
          <a:noFill/>
        </p:spPr>
        <p:txBody>
          <a:bodyPr wrap="square" rtlCol="0">
            <a:spAutoFit/>
          </a:bodyPr>
          <a:lstStyle/>
          <a:p>
            <a:pPr algn="ctr"/>
            <a:r>
              <a:rPr lang="en-US" sz="2000" dirty="0" smtClean="0">
                <a:latin typeface="Georgia" pitchFamily="18" charset="0"/>
              </a:rPr>
              <a:t>For some nutrients (calcium, folate) residual food availability &lt;10% &gt;</a:t>
            </a:r>
            <a:r>
              <a:rPr lang="en-US" sz="2000" dirty="0" err="1" smtClean="0">
                <a:latin typeface="Georgia" pitchFamily="18" charset="0"/>
              </a:rPr>
              <a:t>DRs.</a:t>
            </a:r>
            <a:endParaRPr lang="en-US" sz="2000" dirty="0" smtClean="0">
              <a:latin typeface="Georgia" pitchFamily="18" charset="0"/>
            </a:endParaRPr>
          </a:p>
          <a:p>
            <a:pPr algn="ctr"/>
            <a:r>
              <a:rPr lang="en-US" sz="2000" b="1" dirty="0" smtClean="0">
                <a:latin typeface="Georgia" pitchFamily="18" charset="0"/>
              </a:rPr>
              <a:t>Keep in mind, however, loss/waste endogenous to prices.</a:t>
            </a:r>
          </a:p>
        </p:txBody>
      </p:sp>
      <p:grpSp>
        <p:nvGrpSpPr>
          <p:cNvPr id="10" name="Group 9"/>
          <p:cNvGrpSpPr/>
          <p:nvPr/>
        </p:nvGrpSpPr>
        <p:grpSpPr>
          <a:xfrm>
            <a:off x="1752599" y="1824216"/>
            <a:ext cx="6553201" cy="4043184"/>
            <a:chOff x="1752599" y="1824216"/>
            <a:chExt cx="6553201" cy="4043184"/>
          </a:xfrm>
        </p:grpSpPr>
        <p:pic>
          <p:nvPicPr>
            <p:cNvPr id="2" name="Picture 1"/>
            <p:cNvPicPr>
              <a:picLocks noChangeAspect="1"/>
            </p:cNvPicPr>
            <p:nvPr/>
          </p:nvPicPr>
          <p:blipFill>
            <a:blip r:embed="rId3"/>
            <a:stretch>
              <a:fillRect/>
            </a:stretch>
          </p:blipFill>
          <p:spPr>
            <a:xfrm>
              <a:off x="1752599" y="1824216"/>
              <a:ext cx="5463849" cy="3776484"/>
            </a:xfrm>
            <a:prstGeom prst="rect">
              <a:avLst/>
            </a:prstGeom>
          </p:spPr>
        </p:pic>
        <p:sp>
          <p:nvSpPr>
            <p:cNvPr id="5" name="TextBox 4"/>
            <p:cNvSpPr txBox="1"/>
            <p:nvPr/>
          </p:nvSpPr>
          <p:spPr>
            <a:xfrm>
              <a:off x="4495800" y="5559623"/>
              <a:ext cx="3810000" cy="307777"/>
            </a:xfrm>
            <a:prstGeom prst="rect">
              <a:avLst/>
            </a:prstGeom>
            <a:noFill/>
          </p:spPr>
          <p:txBody>
            <a:bodyPr wrap="square" rtlCol="0">
              <a:spAutoFit/>
            </a:bodyPr>
            <a:lstStyle/>
            <a:p>
              <a:r>
                <a:rPr lang="en-US" sz="1400" dirty="0" smtClean="0">
                  <a:latin typeface="Georgia" panose="02040502050405020303" pitchFamily="18" charset="0"/>
                </a:rPr>
                <a:t>Source: Ritchie et al. 2018 </a:t>
              </a:r>
              <a:r>
                <a:rPr lang="en-US" sz="1400" i="1" dirty="0" smtClean="0">
                  <a:latin typeface="Georgia" panose="02040502050405020303" pitchFamily="18" charset="0"/>
                </a:rPr>
                <a:t>FSFS</a:t>
              </a:r>
              <a:endParaRPr lang="en-US" sz="1400" i="1" dirty="0">
                <a:latin typeface="Georgia" panose="02040502050405020303" pitchFamily="18" charset="0"/>
              </a:endParaRPr>
            </a:p>
          </p:txBody>
        </p:sp>
      </p:grpSp>
      <p:sp>
        <p:nvSpPr>
          <p:cNvPr id="11"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Availability challenges</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7033060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8195" name="Rectangle 16"/>
          <p:cNvSpPr>
            <a:spLocks noChangeArrowheads="1"/>
          </p:cNvSpPr>
          <p:nvPr/>
        </p:nvSpPr>
        <p:spPr bwMode="auto">
          <a:xfrm>
            <a:off x="152400" y="1076628"/>
            <a:ext cx="8839200" cy="15696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smtClean="0">
                <a:latin typeface="Georgia" pitchFamily="18" charset="0"/>
              </a:rPr>
              <a:t>“Starvation is the characteristic of some people not </a:t>
            </a:r>
            <a:r>
              <a:rPr lang="en-US" altLang="en-US" sz="2400" i="1" dirty="0" smtClean="0">
                <a:latin typeface="Georgia" pitchFamily="18" charset="0"/>
              </a:rPr>
              <a:t>having</a:t>
            </a:r>
            <a:r>
              <a:rPr lang="en-US" altLang="en-US" sz="2400" dirty="0" smtClean="0">
                <a:latin typeface="Georgia" pitchFamily="18" charset="0"/>
              </a:rPr>
              <a:t> enough food to eat. It is not the characteristic of there </a:t>
            </a:r>
            <a:r>
              <a:rPr lang="en-US" altLang="en-US" sz="2400" i="1" dirty="0" smtClean="0">
                <a:latin typeface="Georgia" pitchFamily="18" charset="0"/>
              </a:rPr>
              <a:t>being</a:t>
            </a:r>
            <a:r>
              <a:rPr lang="en-US" altLang="en-US" sz="2400" dirty="0" smtClean="0">
                <a:latin typeface="Georgia" pitchFamily="18" charset="0"/>
              </a:rPr>
              <a:t> not enough food to eat</a:t>
            </a:r>
            <a:r>
              <a:rPr lang="en-US" altLang="en-US" sz="2400" dirty="0">
                <a:latin typeface="Georgia" pitchFamily="18" charset="0"/>
              </a:rPr>
              <a:t>.” </a:t>
            </a:r>
            <a:r>
              <a:rPr lang="en-US" altLang="en-US" sz="1600" dirty="0">
                <a:latin typeface="Georgia" pitchFamily="18" charset="0"/>
              </a:rPr>
              <a:t>(emphasis in original) </a:t>
            </a:r>
          </a:p>
          <a:p>
            <a:pPr eaLnBrk="1" hangingPunct="1"/>
            <a:r>
              <a:rPr lang="en-US" altLang="en-US" sz="2400" dirty="0" smtClean="0">
                <a:latin typeface="Georgia" pitchFamily="18" charset="0"/>
              </a:rPr>
              <a:t>- Opening sentences, Amartya Sen, </a:t>
            </a:r>
            <a:r>
              <a:rPr lang="en-US" altLang="en-US" sz="2400" i="1" dirty="0" smtClean="0">
                <a:latin typeface="Georgia" pitchFamily="18" charset="0"/>
              </a:rPr>
              <a:t>Poverty and Famines, </a:t>
            </a:r>
            <a:r>
              <a:rPr lang="en-US" altLang="en-US" sz="2400" dirty="0" smtClean="0">
                <a:latin typeface="Georgia" pitchFamily="18" charset="0"/>
              </a:rPr>
              <a:t>1981</a:t>
            </a:r>
            <a:endParaRPr lang="en-US" altLang="en-US" sz="2400" dirty="0">
              <a:latin typeface="Georgia" pitchFamily="18" charset="0"/>
            </a:endParaRPr>
          </a:p>
        </p:txBody>
      </p:sp>
      <p:sp>
        <p:nvSpPr>
          <p:cNvPr id="13" name="TextBox 12"/>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Access progress</a:t>
            </a:r>
          </a:p>
        </p:txBody>
      </p:sp>
      <p:sp>
        <p:nvSpPr>
          <p:cNvPr id="3" name="Rectangle 2"/>
          <p:cNvSpPr/>
          <p:nvPr/>
        </p:nvSpPr>
        <p:spPr>
          <a:xfrm>
            <a:off x="142874" y="3227800"/>
            <a:ext cx="4048125" cy="2677656"/>
          </a:xfrm>
          <a:prstGeom prst="rect">
            <a:avLst/>
          </a:prstGeom>
        </p:spPr>
        <p:txBody>
          <a:bodyPr wrap="square">
            <a:spAutoFit/>
          </a:bodyPr>
          <a:lstStyle/>
          <a:p>
            <a:r>
              <a:rPr lang="en-US" altLang="en-US" sz="2400" dirty="0" smtClean="0">
                <a:latin typeface="Georgia" pitchFamily="18" charset="0"/>
              </a:rPr>
              <a:t>Poverty is key driver of food </a:t>
            </a:r>
            <a:r>
              <a:rPr lang="en-US" altLang="en-US" sz="2400" dirty="0" smtClean="0">
                <a:latin typeface="Georgia" pitchFamily="18" charset="0"/>
              </a:rPr>
              <a:t>insecurity/undernutrition</a:t>
            </a:r>
            <a:r>
              <a:rPr lang="en-US" altLang="en-US" sz="2400" dirty="0" smtClean="0">
                <a:latin typeface="Georgia" pitchFamily="18" charset="0"/>
              </a:rPr>
              <a:t>. Historically unprecedented decline in global poverty, plus declining real food prices, </a:t>
            </a:r>
            <a:r>
              <a:rPr lang="en-US" altLang="en-US" sz="2400" dirty="0" smtClean="0">
                <a:latin typeface="Georgia" pitchFamily="18" charset="0"/>
              </a:rPr>
              <a:t>dramatically </a:t>
            </a:r>
            <a:r>
              <a:rPr lang="en-US" altLang="en-US" sz="2400" dirty="0" smtClean="0">
                <a:latin typeface="Georgia" pitchFamily="18" charset="0"/>
              </a:rPr>
              <a:t>improved food access. </a:t>
            </a:r>
            <a:endParaRPr lang="en-US" altLang="en-US" sz="2400" dirty="0">
              <a:latin typeface="Georgia"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0999" y="2971800"/>
            <a:ext cx="4933950" cy="3482788"/>
          </a:xfrm>
          <a:prstGeom prst="rect">
            <a:avLst/>
          </a:prstGeom>
        </p:spPr>
      </p:pic>
    </p:spTree>
    <p:extLst>
      <p:ext uri="{BB962C8B-B14F-4D97-AF65-F5344CB8AC3E}">
        <p14:creationId xmlns:p14="http://schemas.microsoft.com/office/powerpoint/2010/main" val="2984355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3276600"/>
          </a:xfrm>
        </p:spPr>
        <p:txBody>
          <a:bodyPr>
            <a:normAutofit/>
          </a:bodyPr>
          <a:lstStyle/>
          <a:p>
            <a:r>
              <a:rPr lang="en-US" dirty="0" smtClean="0"/>
              <a:t> </a:t>
            </a:r>
            <a:endParaRPr lang="en-US" sz="2800" dirty="0">
              <a:latin typeface="Georgia" pitchFamily="18" charset="0"/>
            </a:endParaRPr>
          </a:p>
        </p:txBody>
      </p:sp>
      <p:sp>
        <p:nvSpPr>
          <p:cNvPr id="3" name="TextBox 2"/>
          <p:cNvSpPr txBox="1"/>
          <p:nvPr/>
        </p:nvSpPr>
        <p:spPr>
          <a:xfrm>
            <a:off x="762000" y="1351508"/>
            <a:ext cx="7620000" cy="4154984"/>
          </a:xfrm>
          <a:prstGeom prst="rect">
            <a:avLst/>
          </a:prstGeom>
          <a:noFill/>
        </p:spPr>
        <p:txBody>
          <a:bodyPr wrap="square" rtlCol="0">
            <a:spAutoFit/>
          </a:bodyPr>
          <a:lstStyle/>
          <a:p>
            <a:pPr algn="ctr"/>
            <a:r>
              <a:rPr lang="en-US" sz="2400" b="1" dirty="0" smtClean="0">
                <a:latin typeface="Georgia" pitchFamily="18" charset="0"/>
              </a:rPr>
              <a:t>Food security is essential to human flourishing</a:t>
            </a:r>
          </a:p>
          <a:p>
            <a:pPr algn="ctr"/>
            <a:endParaRPr lang="en-US" sz="3600" b="1" dirty="0" smtClean="0">
              <a:latin typeface="Georgia" pitchFamily="18" charset="0"/>
            </a:endParaRPr>
          </a:p>
          <a:p>
            <a:pPr algn="ctr"/>
            <a:endParaRPr lang="en-US" sz="3600" b="1" dirty="0">
              <a:latin typeface="Georgia" pitchFamily="18" charset="0"/>
            </a:endParaRPr>
          </a:p>
          <a:p>
            <a:pPr algn="ctr"/>
            <a:r>
              <a:rPr lang="en-US" sz="2400" dirty="0" smtClean="0">
                <a:latin typeface="Georgia" panose="02040502050405020303" pitchFamily="18" charset="0"/>
              </a:rPr>
              <a:t>Food </a:t>
            </a:r>
            <a:r>
              <a:rPr lang="en-US" sz="2400" dirty="0">
                <a:latin typeface="Georgia" panose="02040502050405020303" pitchFamily="18" charset="0"/>
              </a:rPr>
              <a:t>security exists if and only if </a:t>
            </a:r>
            <a:endParaRPr lang="en-US" sz="2400" dirty="0" smtClean="0">
              <a:latin typeface="Georgia" panose="02040502050405020303" pitchFamily="18" charset="0"/>
            </a:endParaRPr>
          </a:p>
          <a:p>
            <a:pPr algn="ctr"/>
            <a:r>
              <a:rPr lang="en-US" sz="2400" dirty="0" smtClean="0">
                <a:latin typeface="Georgia" panose="02040502050405020303" pitchFamily="18" charset="0"/>
              </a:rPr>
              <a:t>“</a:t>
            </a:r>
            <a:r>
              <a:rPr lang="en-US" sz="2400" i="1" u="sng" dirty="0">
                <a:latin typeface="Georgia" panose="02040502050405020303" pitchFamily="18" charset="0"/>
              </a:rPr>
              <a:t>all people </a:t>
            </a:r>
            <a:r>
              <a:rPr lang="en-US" sz="2400" i="1" dirty="0">
                <a:latin typeface="Georgia" panose="02040502050405020303" pitchFamily="18" charset="0"/>
              </a:rPr>
              <a:t>at </a:t>
            </a:r>
            <a:r>
              <a:rPr lang="en-US" sz="2400" i="1" u="sng" dirty="0">
                <a:latin typeface="Georgia" panose="02040502050405020303" pitchFamily="18" charset="0"/>
              </a:rPr>
              <a:t>all times </a:t>
            </a:r>
            <a:r>
              <a:rPr lang="en-US" sz="2400" i="1" dirty="0">
                <a:latin typeface="Georgia" panose="02040502050405020303" pitchFamily="18" charset="0"/>
              </a:rPr>
              <a:t>have physical, social, and economic access to </a:t>
            </a:r>
            <a:r>
              <a:rPr lang="en-US" sz="2400" i="1" u="sng" dirty="0">
                <a:latin typeface="Georgia" panose="02040502050405020303" pitchFamily="18" charset="0"/>
              </a:rPr>
              <a:t>sufficient, safe and nutritious food </a:t>
            </a:r>
            <a:r>
              <a:rPr lang="en-US" sz="2400" i="1" dirty="0">
                <a:latin typeface="Georgia" panose="02040502050405020303" pitchFamily="18" charset="0"/>
              </a:rPr>
              <a:t>that meets their dietary needs and food preferences </a:t>
            </a:r>
            <a:r>
              <a:rPr lang="en-US" sz="2400" i="1" u="sng" dirty="0">
                <a:latin typeface="Georgia" panose="02040502050405020303" pitchFamily="18" charset="0"/>
              </a:rPr>
              <a:t>for an active and healthy life</a:t>
            </a:r>
            <a:r>
              <a:rPr lang="en-US" sz="2400" dirty="0">
                <a:latin typeface="Georgia" panose="02040502050405020303" pitchFamily="18" charset="0"/>
              </a:rPr>
              <a:t>” </a:t>
            </a:r>
            <a:endParaRPr lang="en-US" sz="2400" dirty="0" smtClean="0">
              <a:latin typeface="Georgia" panose="02040502050405020303" pitchFamily="18" charset="0"/>
            </a:endParaRPr>
          </a:p>
          <a:p>
            <a:pPr algn="ctr"/>
            <a:endParaRPr lang="en-US" sz="2400" dirty="0" smtClean="0">
              <a:latin typeface="Georgia" panose="02040502050405020303" pitchFamily="18" charset="0"/>
            </a:endParaRPr>
          </a:p>
          <a:p>
            <a:pPr algn="ctr"/>
            <a:r>
              <a:rPr lang="en-US" sz="2400" dirty="0">
                <a:latin typeface="Georgia" pitchFamily="18" charset="0"/>
              </a:rPr>
              <a:t>(1996 World Food Summit </a:t>
            </a:r>
            <a:r>
              <a:rPr lang="en-US" sz="2400" dirty="0" smtClean="0">
                <a:latin typeface="Georgia" pitchFamily="18" charset="0"/>
              </a:rPr>
              <a:t>definition, emphasis added)</a:t>
            </a:r>
            <a:endParaRPr lang="en-US" sz="2400"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extLst>
      <p:ext uri="{BB962C8B-B14F-4D97-AF65-F5344CB8AC3E}">
        <p14:creationId xmlns:p14="http://schemas.microsoft.com/office/powerpoint/2010/main" val="801655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3" name="TextBox 12"/>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Access progress</a:t>
            </a:r>
          </a:p>
        </p:txBody>
      </p:sp>
      <p:sp>
        <p:nvSpPr>
          <p:cNvPr id="3" name="Rectangle 2"/>
          <p:cNvSpPr/>
          <p:nvPr/>
        </p:nvSpPr>
        <p:spPr>
          <a:xfrm>
            <a:off x="205554" y="1524000"/>
            <a:ext cx="8466808" cy="4893647"/>
          </a:xfrm>
          <a:prstGeom prst="rect">
            <a:avLst/>
          </a:prstGeom>
        </p:spPr>
        <p:txBody>
          <a:bodyPr wrap="square">
            <a:spAutoFit/>
          </a:bodyPr>
          <a:lstStyle/>
          <a:p>
            <a:r>
              <a:rPr lang="en-US" altLang="en-US" sz="2400" dirty="0" smtClean="0">
                <a:latin typeface="Georgia" pitchFamily="18" charset="0"/>
              </a:rPr>
              <a:t>Growth in safety nets, especially cash and in-kind transfer programs, along with employment guarantee schemes, have dramatically expanded access for the poor:</a:t>
            </a:r>
          </a:p>
          <a:p>
            <a:endParaRPr lang="en-US" altLang="en-US" sz="2400" dirty="0">
              <a:latin typeface="Georgia" pitchFamily="18" charset="0"/>
            </a:endParaRPr>
          </a:p>
          <a:p>
            <a:pPr marL="342900" indent="-342900">
              <a:buFontTx/>
              <a:buChar char="-"/>
            </a:pPr>
            <a:r>
              <a:rPr lang="en-US" sz="2400" dirty="0" smtClean="0">
                <a:latin typeface="Georgia" panose="02040502050405020303" pitchFamily="18" charset="0"/>
              </a:rPr>
              <a:t>130 </a:t>
            </a:r>
            <a:r>
              <a:rPr lang="en-US" sz="2400" dirty="0">
                <a:latin typeface="Georgia" panose="02040502050405020303" pitchFamily="18" charset="0"/>
              </a:rPr>
              <a:t>low- and middle-income countries </a:t>
            </a:r>
            <a:r>
              <a:rPr lang="en-US" sz="2400" dirty="0" smtClean="0">
                <a:latin typeface="Georgia" panose="02040502050405020303" pitchFamily="18" charset="0"/>
              </a:rPr>
              <a:t>now </a:t>
            </a:r>
            <a:r>
              <a:rPr lang="en-US" sz="2400" dirty="0">
                <a:latin typeface="Georgia" panose="02040502050405020303" pitchFamily="18" charset="0"/>
              </a:rPr>
              <a:t>have at least one non-contributory unconditional cash transfer </a:t>
            </a:r>
            <a:r>
              <a:rPr lang="en-US" sz="2400" dirty="0" smtClean="0">
                <a:latin typeface="Georgia" panose="02040502050405020303" pitchFamily="18" charset="0"/>
              </a:rPr>
              <a:t>program </a:t>
            </a:r>
            <a:r>
              <a:rPr lang="en-US" sz="1600" dirty="0" smtClean="0">
                <a:latin typeface="Georgia" panose="02040502050405020303" pitchFamily="18" charset="0"/>
              </a:rPr>
              <a:t>(</a:t>
            </a:r>
            <a:r>
              <a:rPr lang="en-US" sz="1600" dirty="0" err="1" smtClean="0">
                <a:latin typeface="Georgia" panose="02040502050405020303" pitchFamily="18" charset="0"/>
              </a:rPr>
              <a:t>Bastagli</a:t>
            </a:r>
            <a:r>
              <a:rPr lang="en-US" sz="1600" dirty="0" smtClean="0">
                <a:latin typeface="Georgia" panose="02040502050405020303" pitchFamily="18" charset="0"/>
              </a:rPr>
              <a:t> et al. ODI 2016)</a:t>
            </a:r>
          </a:p>
          <a:p>
            <a:pPr marL="285750" indent="-285750">
              <a:buFontTx/>
              <a:buChar char="-"/>
            </a:pPr>
            <a:endParaRPr lang="en-US" altLang="en-US" sz="1600" dirty="0">
              <a:latin typeface="Georgia" pitchFamily="18" charset="0"/>
            </a:endParaRPr>
          </a:p>
          <a:p>
            <a:pPr marL="285750" indent="-285750">
              <a:buFontTx/>
              <a:buChar char="-"/>
            </a:pPr>
            <a:r>
              <a:rPr lang="en-US" altLang="en-US" sz="2400" dirty="0" smtClean="0">
                <a:latin typeface="Georgia" pitchFamily="18" charset="0"/>
              </a:rPr>
              <a:t>~1.5 </a:t>
            </a:r>
            <a:r>
              <a:rPr lang="en-US" altLang="en-US" sz="2400" dirty="0" err="1" smtClean="0">
                <a:latin typeface="Georgia" pitchFamily="18" charset="0"/>
              </a:rPr>
              <a:t>bn</a:t>
            </a:r>
            <a:r>
              <a:rPr lang="en-US" altLang="en-US" sz="2400" dirty="0" smtClean="0">
                <a:latin typeface="Georgia" pitchFamily="18" charset="0"/>
              </a:rPr>
              <a:t> beneficiaries of government-run food assistance programs (mostly in –kind) </a:t>
            </a:r>
            <a:r>
              <a:rPr lang="en-US" altLang="en-US" sz="1600" dirty="0" smtClean="0">
                <a:latin typeface="Georgia" pitchFamily="18" charset="0"/>
              </a:rPr>
              <a:t>(Alderman et al. 2018)</a:t>
            </a:r>
          </a:p>
          <a:p>
            <a:pPr marL="285750" indent="-285750">
              <a:buFontTx/>
              <a:buChar char="-"/>
            </a:pPr>
            <a:endParaRPr lang="en-US" altLang="en-US" sz="1600" dirty="0">
              <a:latin typeface="Georgia" pitchFamily="18" charset="0"/>
            </a:endParaRPr>
          </a:p>
          <a:p>
            <a:pPr marL="285750" indent="-285750">
              <a:buFontTx/>
              <a:buChar char="-"/>
            </a:pPr>
            <a:r>
              <a:rPr lang="en-US" altLang="en-US" sz="2400" dirty="0" smtClean="0">
                <a:latin typeface="Georgia" pitchFamily="18" charset="0"/>
              </a:rPr>
              <a:t>Emergency response advances by humanitarian organizations have dramatically improved early warning and targeting, and </a:t>
            </a:r>
            <a:r>
              <a:rPr lang="en-US" altLang="en-US" sz="2400" dirty="0">
                <a:latin typeface="Georgia" pitchFamily="18" charset="0"/>
              </a:rPr>
              <a:t>accelerated response </a:t>
            </a:r>
            <a:r>
              <a:rPr lang="en-US" altLang="en-US" sz="2400" dirty="0" smtClean="0">
                <a:latin typeface="Georgia" pitchFamily="18" charset="0"/>
              </a:rPr>
              <a:t>times.</a:t>
            </a:r>
            <a:endParaRPr lang="en-US" altLang="en-US" sz="2400" dirty="0">
              <a:latin typeface="Georgia" pitchFamily="18" charset="0"/>
            </a:endParaRPr>
          </a:p>
        </p:txBody>
      </p:sp>
    </p:spTree>
    <p:extLst>
      <p:ext uri="{BB962C8B-B14F-4D97-AF65-F5344CB8AC3E}">
        <p14:creationId xmlns:p14="http://schemas.microsoft.com/office/powerpoint/2010/main" val="3468134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5" name="Rectangle 3"/>
          <p:cNvSpPr>
            <a:spLocks noGrp="1" noChangeArrowheads="1"/>
          </p:cNvSpPr>
          <p:nvPr>
            <p:ph type="body" sz="half" idx="1"/>
          </p:nvPr>
        </p:nvSpPr>
        <p:spPr>
          <a:xfrm>
            <a:off x="76199" y="1066800"/>
            <a:ext cx="8997785" cy="1219200"/>
          </a:xfrm>
        </p:spPr>
        <p:txBody>
          <a:bodyPr rtlCol="0">
            <a:normAutofit fontScale="25000" lnSpcReduction="20000"/>
          </a:bodyPr>
          <a:lstStyle/>
          <a:p>
            <a:pPr marL="0" indent="0" eaLnBrk="1" fontAlgn="auto" hangingPunct="1">
              <a:lnSpc>
                <a:spcPct val="120000"/>
              </a:lnSpc>
              <a:spcBef>
                <a:spcPts val="0"/>
              </a:spcBef>
              <a:spcAft>
                <a:spcPts val="0"/>
              </a:spcAft>
              <a:buFontTx/>
              <a:buNone/>
              <a:defRPr/>
            </a:pPr>
            <a:r>
              <a:rPr lang="en-US" sz="9600" b="1" u="sng" dirty="0" smtClean="0">
                <a:latin typeface="Georgia" pitchFamily="18" charset="0"/>
              </a:rPr>
              <a:t>Poverty traps</a:t>
            </a:r>
            <a:r>
              <a:rPr lang="en-US" sz="9600" dirty="0" smtClean="0">
                <a:latin typeface="Georgia" pitchFamily="18" charset="0"/>
              </a:rPr>
              <a:t> arise when self-reinforcing feedback from poor ‘initial conditions’ lead to optimal behaviors that perpetuate poverty. As global poverty rates fall, the toughest cases remain, concentrated in the most remote, dangerous places.</a:t>
            </a:r>
          </a:p>
          <a:p>
            <a:pPr eaLnBrk="1" fontAlgn="auto" hangingPunct="1">
              <a:lnSpc>
                <a:spcPct val="120000"/>
              </a:lnSpc>
              <a:spcBef>
                <a:spcPts val="0"/>
              </a:spcBef>
              <a:spcAft>
                <a:spcPts val="0"/>
              </a:spcAft>
              <a:buFontTx/>
              <a:buNone/>
              <a:defRPr/>
            </a:pPr>
            <a:endParaRPr lang="en-US" sz="2800" dirty="0" smtClean="0">
              <a:latin typeface="Georgia" pitchFamily="18" charset="0"/>
            </a:endParaRPr>
          </a:p>
          <a:p>
            <a:pPr eaLnBrk="1" fontAlgn="auto" hangingPunct="1">
              <a:lnSpc>
                <a:spcPct val="120000"/>
              </a:lnSpc>
              <a:spcBef>
                <a:spcPts val="0"/>
              </a:spcBef>
              <a:spcAft>
                <a:spcPts val="0"/>
              </a:spcAft>
              <a:buFontTx/>
              <a:buNone/>
              <a:defRPr/>
            </a:pPr>
            <a:endParaRPr lang="en-US" sz="2400" dirty="0">
              <a:latin typeface="Georgia" pitchFamily="18" charset="0"/>
            </a:endParaRPr>
          </a:p>
        </p:txBody>
      </p:sp>
      <p:pic>
        <p:nvPicPr>
          <p:cNvPr id="11268"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5"/>
          <p:cNvSpPr txBox="1">
            <a:spLocks/>
          </p:cNvSpPr>
          <p:nvPr/>
        </p:nvSpPr>
        <p:spPr bwMode="auto">
          <a:xfrm>
            <a:off x="5715000" y="95244"/>
            <a:ext cx="3438525" cy="790586"/>
          </a:xfrm>
          <a:prstGeom prst="rect">
            <a:avLst/>
          </a:prstGeom>
          <a:noFill/>
          <a:ln w="9525">
            <a:noFill/>
            <a:miter lim="800000"/>
            <a:headEnd/>
            <a:tailEnd/>
          </a:ln>
        </p:spPr>
        <p:txBody>
          <a:bodyPr anchor="ctr"/>
          <a:lstStyle/>
          <a:p>
            <a:pPr algn="r" eaLnBrk="0" hangingPunct="0">
              <a:defRPr/>
            </a:pPr>
            <a:r>
              <a:rPr lang="en-US" sz="2800" b="1" kern="0" dirty="0" smtClean="0">
                <a:solidFill>
                  <a:schemeClr val="bg1"/>
                </a:solidFill>
                <a:latin typeface="Georgia" pitchFamily="18" charset="0"/>
                <a:ea typeface="+mj-ea"/>
                <a:cs typeface="+mj-cs"/>
              </a:rPr>
              <a:t>Access challenges</a:t>
            </a:r>
            <a:endParaRPr lang="en-US" sz="2800" b="1" kern="0" dirty="0">
              <a:solidFill>
                <a:schemeClr val="bg1"/>
              </a:solidFill>
              <a:latin typeface="Georgia" pitchFamily="18" charset="0"/>
              <a:ea typeface="+mj-ea"/>
              <a:cs typeface="+mj-cs"/>
            </a:endParaRPr>
          </a:p>
        </p:txBody>
      </p:sp>
      <p:sp>
        <p:nvSpPr>
          <p:cNvPr id="3" name="TextBox 2"/>
          <p:cNvSpPr txBox="1"/>
          <p:nvPr/>
        </p:nvSpPr>
        <p:spPr>
          <a:xfrm>
            <a:off x="76199" y="2667000"/>
            <a:ext cx="5638801" cy="4047262"/>
          </a:xfrm>
          <a:prstGeom prst="rect">
            <a:avLst/>
          </a:prstGeom>
          <a:noFill/>
        </p:spPr>
        <p:txBody>
          <a:bodyPr wrap="square" rtlCol="0">
            <a:spAutoFit/>
          </a:bodyPr>
          <a:lstStyle/>
          <a:p>
            <a:pPr>
              <a:defRPr/>
            </a:pPr>
            <a:r>
              <a:rPr lang="en-US" sz="2400" u="sng" dirty="0">
                <a:latin typeface="Georgia" pitchFamily="18" charset="0"/>
              </a:rPr>
              <a:t>Examples: </a:t>
            </a:r>
          </a:p>
          <a:p>
            <a:pPr>
              <a:defRPr/>
            </a:pPr>
            <a:r>
              <a:rPr lang="en-US" sz="2000" dirty="0" smtClean="0">
                <a:latin typeface="Georgia" pitchFamily="18" charset="0"/>
              </a:rPr>
              <a:t>- </a:t>
            </a:r>
            <a:r>
              <a:rPr lang="en-US" sz="2000" dirty="0">
                <a:latin typeface="Georgia" pitchFamily="18" charset="0"/>
              </a:rPr>
              <a:t>malnutrition causes poverty, which itself leads to further </a:t>
            </a:r>
            <a:r>
              <a:rPr lang="en-US" sz="2000" dirty="0" smtClean="0">
                <a:latin typeface="Georgia" pitchFamily="18" charset="0"/>
              </a:rPr>
              <a:t>malnutrition (lifelong for kids).</a:t>
            </a:r>
            <a:endParaRPr lang="en-US" sz="2000" dirty="0">
              <a:latin typeface="Georgia" pitchFamily="18" charset="0"/>
            </a:endParaRPr>
          </a:p>
          <a:p>
            <a:pPr>
              <a:spcBef>
                <a:spcPts val="600"/>
              </a:spcBef>
              <a:defRPr/>
            </a:pPr>
            <a:r>
              <a:rPr lang="en-US" sz="2000" dirty="0" smtClean="0">
                <a:latin typeface="Georgia" pitchFamily="18" charset="0"/>
              </a:rPr>
              <a:t>- high </a:t>
            </a:r>
            <a:r>
              <a:rPr lang="en-US" sz="2000" dirty="0">
                <a:latin typeface="Georgia" pitchFamily="18" charset="0"/>
              </a:rPr>
              <a:t>risk exposure leads to risk averse livelihood strategies that lock in </a:t>
            </a:r>
            <a:r>
              <a:rPr lang="en-US" sz="2000" dirty="0" smtClean="0">
                <a:latin typeface="Georgia" pitchFamily="18" charset="0"/>
              </a:rPr>
              <a:t>poverty.</a:t>
            </a:r>
          </a:p>
          <a:p>
            <a:pPr>
              <a:spcBef>
                <a:spcPts val="600"/>
              </a:spcBef>
              <a:defRPr/>
            </a:pPr>
            <a:r>
              <a:rPr lang="en-US" sz="2000" dirty="0" smtClean="0">
                <a:latin typeface="Georgia" pitchFamily="18" charset="0"/>
              </a:rPr>
              <a:t>- discrimination against certain identities discourages </a:t>
            </a:r>
            <a:r>
              <a:rPr lang="en-US" sz="2000" dirty="0">
                <a:latin typeface="Georgia" pitchFamily="18" charset="0"/>
              </a:rPr>
              <a:t>people from acquiring  skills, thereby reinforcing harmful </a:t>
            </a:r>
            <a:r>
              <a:rPr lang="en-US" sz="2000" dirty="0" smtClean="0">
                <a:latin typeface="Georgia" pitchFamily="18" charset="0"/>
              </a:rPr>
              <a:t>stereotypes.</a:t>
            </a:r>
          </a:p>
          <a:p>
            <a:pPr>
              <a:spcBef>
                <a:spcPts val="600"/>
              </a:spcBef>
              <a:defRPr/>
            </a:pPr>
            <a:r>
              <a:rPr lang="en-US" sz="2000" dirty="0" smtClean="0">
                <a:latin typeface="Georgia" pitchFamily="18" charset="0"/>
              </a:rPr>
              <a:t>- shocks </a:t>
            </a:r>
            <a:r>
              <a:rPr lang="en-US" sz="2000" dirty="0">
                <a:latin typeface="Georgia" pitchFamily="18" charset="0"/>
              </a:rPr>
              <a:t>cause psychological trauma that </a:t>
            </a:r>
            <a:r>
              <a:rPr lang="en-US" sz="2000" dirty="0" smtClean="0">
                <a:latin typeface="Georgia" pitchFamily="18" charset="0"/>
              </a:rPr>
              <a:t>dampens hope and increases stress, reducing effort, investment </a:t>
            </a:r>
            <a:r>
              <a:rPr lang="en-US" sz="2000" dirty="0">
                <a:latin typeface="Georgia" pitchFamily="18" charset="0"/>
              </a:rPr>
              <a:t>and </a:t>
            </a:r>
            <a:r>
              <a:rPr lang="en-US" sz="2000" dirty="0" smtClean="0">
                <a:latin typeface="Georgia" pitchFamily="18" charset="0"/>
              </a:rPr>
              <a:t>productivity.</a:t>
            </a:r>
            <a:endParaRPr lang="en-US" sz="2000" dirty="0">
              <a:latin typeface="Georgia" pitchFamily="18" charset="0"/>
            </a:endParaRP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2667000"/>
            <a:ext cx="2641600" cy="3962400"/>
          </a:xfrm>
          <a:prstGeom prst="rect">
            <a:avLst/>
          </a:prstGeom>
        </p:spPr>
      </p:pic>
    </p:spTree>
    <p:extLst>
      <p:ext uri="{BB962C8B-B14F-4D97-AF65-F5344CB8AC3E}">
        <p14:creationId xmlns:p14="http://schemas.microsoft.com/office/powerpoint/2010/main" val="3854799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6"/>
          <p:cNvSpPr>
            <a:spLocks noChangeArrowheads="1"/>
          </p:cNvSpPr>
          <p:nvPr/>
        </p:nvSpPr>
        <p:spPr bwMode="auto">
          <a:xfrm>
            <a:off x="0" y="1003488"/>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600" b="1" dirty="0" smtClean="0">
                <a:latin typeface="Georgia" pitchFamily="18" charset="0"/>
              </a:rPr>
              <a:t>Must advance the poor’s access …</a:t>
            </a:r>
            <a:endParaRPr lang="en-US" altLang="en-US" sz="3600" b="1" dirty="0">
              <a:latin typeface="Georgia" pitchFamily="18" charset="0"/>
            </a:endParaRPr>
          </a:p>
        </p:txBody>
      </p:sp>
      <p:sp>
        <p:nvSpPr>
          <p:cNvPr id="327697" name="Rectangle 17"/>
          <p:cNvSpPr>
            <a:spLocks noChangeArrowheads="1"/>
          </p:cNvSpPr>
          <p:nvPr/>
        </p:nvSpPr>
        <p:spPr bwMode="auto">
          <a:xfrm>
            <a:off x="114300" y="1828800"/>
            <a:ext cx="8915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Tx/>
              <a:buChar char="-"/>
              <a:defRPr/>
            </a:pPr>
            <a:r>
              <a:rPr lang="en-US" sz="2400" dirty="0">
                <a:latin typeface="Georgia" pitchFamily="18" charset="0"/>
              </a:rPr>
              <a:t>t</a:t>
            </a:r>
            <a:r>
              <a:rPr lang="en-US" sz="2400" dirty="0" smtClean="0">
                <a:latin typeface="Georgia" pitchFamily="18" charset="0"/>
              </a:rPr>
              <a:t>o new technologies: save lives and enhance livelihoods. Example: mobile money, irrigation</a:t>
            </a:r>
          </a:p>
          <a:p>
            <a:pPr marL="457200" indent="-457200">
              <a:buFontTx/>
              <a:buChar char="-"/>
              <a:defRPr/>
            </a:pPr>
            <a:r>
              <a:rPr lang="en-US" sz="2400" dirty="0">
                <a:latin typeface="Georgia" pitchFamily="18" charset="0"/>
              </a:rPr>
              <a:t>t</a:t>
            </a:r>
            <a:r>
              <a:rPr lang="en-US" sz="2400" dirty="0" smtClean="0">
                <a:latin typeface="Georgia" pitchFamily="18" charset="0"/>
              </a:rPr>
              <a:t>o finance: savings/insurance/credit to enable investment and shield against shocks</a:t>
            </a:r>
          </a:p>
          <a:p>
            <a:pPr marL="457200" indent="-457200">
              <a:buFontTx/>
              <a:buChar char="-"/>
              <a:defRPr/>
            </a:pPr>
            <a:r>
              <a:rPr lang="en-US" sz="2400" dirty="0">
                <a:latin typeface="Georgia" pitchFamily="18" charset="0"/>
              </a:rPr>
              <a:t>t</a:t>
            </a:r>
            <a:r>
              <a:rPr lang="en-US" sz="2400" dirty="0" smtClean="0">
                <a:latin typeface="Georgia" pitchFamily="18" charset="0"/>
              </a:rPr>
              <a:t>o markets (esp. labor markets): fair, competitive exchange </a:t>
            </a:r>
            <a:r>
              <a:rPr lang="en-US" sz="2400" dirty="0">
                <a:latin typeface="Georgia" pitchFamily="18" charset="0"/>
              </a:rPr>
              <a:t>enhances the value of what </a:t>
            </a:r>
            <a:r>
              <a:rPr lang="en-US" sz="2400" dirty="0" smtClean="0">
                <a:latin typeface="Georgia" pitchFamily="18" charset="0"/>
              </a:rPr>
              <a:t>the poor own/produce</a:t>
            </a:r>
          </a:p>
          <a:p>
            <a:pPr marL="457200" indent="-457200">
              <a:buFontTx/>
              <a:buChar char="-"/>
              <a:defRPr/>
            </a:pPr>
            <a:r>
              <a:rPr lang="en-US" sz="2400" dirty="0">
                <a:latin typeface="Georgia" pitchFamily="18" charset="0"/>
              </a:rPr>
              <a:t>t</a:t>
            </a:r>
            <a:r>
              <a:rPr lang="en-US" sz="2400" dirty="0" smtClean="0">
                <a:latin typeface="Georgia" pitchFamily="18" charset="0"/>
              </a:rPr>
              <a:t>o safety nets: need reliable protection against grave dangers, esp. those that directly or indirectly imperil health </a:t>
            </a:r>
          </a:p>
          <a:p>
            <a:pPr marL="457200" indent="-457200">
              <a:buFontTx/>
              <a:buChar char="-"/>
              <a:defRPr/>
            </a:pPr>
            <a:r>
              <a:rPr lang="en-US" sz="2400" dirty="0" smtClean="0">
                <a:latin typeface="Georgia" pitchFamily="18" charset="0"/>
              </a:rPr>
              <a:t>to early childhood health, nutrition and education</a:t>
            </a:r>
          </a:p>
          <a:p>
            <a:pPr marL="457200" indent="-457200">
              <a:buFontTx/>
              <a:buChar char="-"/>
              <a:defRPr/>
            </a:pPr>
            <a:endParaRPr lang="en-US" sz="2400" dirty="0">
              <a:latin typeface="Georgia" pitchFamily="18" charset="0"/>
            </a:endParaRPr>
          </a:p>
          <a:p>
            <a:pPr marL="457200" indent="-457200">
              <a:defRPr/>
            </a:pPr>
            <a:r>
              <a:rPr lang="en-US" sz="2400" b="1" dirty="0" smtClean="0">
                <a:latin typeface="Georgia" pitchFamily="18" charset="0"/>
              </a:rPr>
              <a:t>… empower </a:t>
            </a:r>
            <a:r>
              <a:rPr lang="en-US" sz="2400" b="1" dirty="0">
                <a:latin typeface="Georgia" pitchFamily="18" charset="0"/>
              </a:rPr>
              <a:t>the poor </a:t>
            </a:r>
            <a:r>
              <a:rPr lang="en-US" sz="2400" b="1" dirty="0" smtClean="0">
                <a:latin typeface="Georgia" pitchFamily="18" charset="0"/>
              </a:rPr>
              <a:t>to </a:t>
            </a:r>
            <a:r>
              <a:rPr lang="en-US" sz="2400" b="1" dirty="0">
                <a:latin typeface="Georgia" pitchFamily="18" charset="0"/>
              </a:rPr>
              <a:t>invest in </a:t>
            </a:r>
            <a:r>
              <a:rPr lang="en-US" sz="2400" b="1" dirty="0" smtClean="0">
                <a:latin typeface="Georgia" pitchFamily="18" charset="0"/>
              </a:rPr>
              <a:t>human (and other) capital and thereby realize full potential and flourish</a:t>
            </a:r>
          </a:p>
        </p:txBody>
      </p:sp>
      <p:pic>
        <p:nvPicPr>
          <p:cNvPr id="8197" name="Picture 5" descr="cu_logo_sml_150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txBox="1">
            <a:spLocks/>
          </p:cNvSpPr>
          <p:nvPr/>
        </p:nvSpPr>
        <p:spPr bwMode="auto">
          <a:xfrm>
            <a:off x="5715000" y="95244"/>
            <a:ext cx="3438525" cy="790586"/>
          </a:xfrm>
          <a:prstGeom prst="rect">
            <a:avLst/>
          </a:prstGeom>
          <a:noFill/>
          <a:ln w="9525">
            <a:noFill/>
            <a:miter lim="800000"/>
            <a:headEnd/>
            <a:tailEnd/>
          </a:ln>
        </p:spPr>
        <p:txBody>
          <a:bodyPr anchor="ctr"/>
          <a:lstStyle/>
          <a:p>
            <a:pPr algn="r" eaLnBrk="0" hangingPunct="0">
              <a:defRPr/>
            </a:pPr>
            <a:r>
              <a:rPr lang="en-US" sz="2800" b="1" kern="0" dirty="0" smtClean="0">
                <a:solidFill>
                  <a:schemeClr val="bg1"/>
                </a:solidFill>
                <a:latin typeface="Georgia" pitchFamily="18" charset="0"/>
                <a:ea typeface="+mj-ea"/>
                <a:cs typeface="+mj-cs"/>
              </a:rPr>
              <a:t>Access challenges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824784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4648200" y="0"/>
            <a:ext cx="44958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Utilization challenges</a:t>
            </a:r>
            <a:endParaRPr lang="en-US" sz="3000" b="1" kern="0" dirty="0">
              <a:solidFill>
                <a:schemeClr val="bg1"/>
              </a:solidFill>
              <a:latin typeface="Georgia" pitchFamily="18" charset="0"/>
              <a:ea typeface="+mj-ea"/>
              <a:cs typeface="+mj-cs"/>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172" y="1783979"/>
            <a:ext cx="7565656" cy="472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990600"/>
            <a:ext cx="9144000" cy="830997"/>
          </a:xfrm>
          <a:prstGeom prst="rect">
            <a:avLst/>
          </a:prstGeom>
          <a:noFill/>
        </p:spPr>
        <p:txBody>
          <a:bodyPr wrap="square" rtlCol="0">
            <a:spAutoFit/>
          </a:bodyPr>
          <a:lstStyle/>
          <a:p>
            <a:pPr algn="ctr"/>
            <a:r>
              <a:rPr lang="en-US" sz="2400" b="1" dirty="0" smtClean="0">
                <a:latin typeface="Georgia" panose="02040502050405020303" pitchFamily="18" charset="0"/>
              </a:rPr>
              <a:t>More than just stunting problems; </a:t>
            </a:r>
          </a:p>
          <a:p>
            <a:pPr algn="ctr"/>
            <a:r>
              <a:rPr lang="en-US" sz="2400" b="1" dirty="0">
                <a:solidFill>
                  <a:srgbClr val="FF0000"/>
                </a:solidFill>
                <a:latin typeface="Georgia" panose="02040502050405020303" pitchFamily="18" charset="0"/>
              </a:rPr>
              <a:t>m</a:t>
            </a:r>
            <a:r>
              <a:rPr lang="en-US" sz="2400" b="1" dirty="0" smtClean="0">
                <a:solidFill>
                  <a:srgbClr val="FF0000"/>
                </a:solidFill>
                <a:latin typeface="Georgia" panose="02040502050405020303" pitchFamily="18" charset="0"/>
              </a:rPr>
              <a:t>icronutrient deficiencies </a:t>
            </a:r>
            <a:r>
              <a:rPr lang="en-US" sz="2400" b="1" dirty="0" smtClean="0">
                <a:latin typeface="Georgia" panose="02040502050405020303" pitchFamily="18" charset="0"/>
              </a:rPr>
              <a:t>persists far longer… </a:t>
            </a:r>
            <a:endParaRPr lang="en-US" sz="2400" b="1" dirty="0">
              <a:latin typeface="Georgia" panose="02040502050405020303" pitchFamily="18" charset="0"/>
            </a:endParaRPr>
          </a:p>
        </p:txBody>
      </p:sp>
      <p:sp>
        <p:nvSpPr>
          <p:cNvPr id="6" name="TextBox 5"/>
          <p:cNvSpPr txBox="1"/>
          <p:nvPr/>
        </p:nvSpPr>
        <p:spPr>
          <a:xfrm>
            <a:off x="-20256" y="6519446"/>
            <a:ext cx="9144000" cy="338554"/>
          </a:xfrm>
          <a:prstGeom prst="rect">
            <a:avLst/>
          </a:prstGeom>
          <a:noFill/>
        </p:spPr>
        <p:txBody>
          <a:bodyPr wrap="square" rtlCol="0">
            <a:spAutoFit/>
          </a:bodyPr>
          <a:lstStyle/>
          <a:p>
            <a:pPr algn="ctr"/>
            <a:r>
              <a:rPr lang="en-US" sz="1600" i="1" dirty="0" smtClean="0">
                <a:latin typeface="Georgia" panose="02040502050405020303" pitchFamily="18" charset="0"/>
              </a:rPr>
              <a:t>Countries by malnutrition problem and ag productivity (SOFA 2013) </a:t>
            </a:r>
          </a:p>
        </p:txBody>
      </p:sp>
    </p:spTree>
    <p:extLst>
      <p:ext uri="{BB962C8B-B14F-4D97-AF65-F5344CB8AC3E}">
        <p14:creationId xmlns:p14="http://schemas.microsoft.com/office/powerpoint/2010/main" val="40167526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9" name="TextBox 8"/>
          <p:cNvSpPr txBox="1"/>
          <p:nvPr/>
        </p:nvSpPr>
        <p:spPr>
          <a:xfrm>
            <a:off x="290042" y="1143000"/>
            <a:ext cx="8563916" cy="1569660"/>
          </a:xfrm>
          <a:prstGeom prst="rect">
            <a:avLst/>
          </a:prstGeom>
          <a:noFill/>
        </p:spPr>
        <p:txBody>
          <a:bodyPr wrap="square" rtlCol="0">
            <a:spAutoFit/>
          </a:bodyPr>
          <a:lstStyle/>
          <a:p>
            <a:r>
              <a:rPr lang="en-US" sz="2400" dirty="0" smtClean="0">
                <a:latin typeface="Georgia" pitchFamily="18" charset="0"/>
              </a:rPr>
              <a:t>Because </a:t>
            </a:r>
            <a:r>
              <a:rPr lang="en-US" sz="2400" b="1" dirty="0" smtClean="0">
                <a:solidFill>
                  <a:srgbClr val="FF0000"/>
                </a:solidFill>
                <a:latin typeface="Georgia" pitchFamily="18" charset="0"/>
              </a:rPr>
              <a:t>75-80% of food is consumed within the country where it is grown</a:t>
            </a:r>
            <a:r>
              <a:rPr lang="en-US" sz="2400" dirty="0" smtClean="0">
                <a:latin typeface="Georgia" pitchFamily="18" charset="0"/>
              </a:rPr>
              <a:t>, food system performance improvements must </a:t>
            </a:r>
            <a:r>
              <a:rPr lang="en-US" sz="2400" dirty="0">
                <a:latin typeface="Georgia" pitchFamily="18" charset="0"/>
              </a:rPr>
              <a:t>occur in Africa/Asia, where most demand growth will </a:t>
            </a:r>
            <a:r>
              <a:rPr lang="en-US" sz="2400" dirty="0" smtClean="0">
                <a:latin typeface="Georgia" pitchFamily="18" charset="0"/>
              </a:rPr>
              <a:t>occur this century.</a:t>
            </a:r>
          </a:p>
        </p:txBody>
      </p:sp>
      <p:sp>
        <p:nvSpPr>
          <p:cNvPr id="7" name="Title 5"/>
          <p:cNvSpPr txBox="1">
            <a:spLocks/>
          </p:cNvSpPr>
          <p:nvPr/>
        </p:nvSpPr>
        <p:spPr bwMode="auto">
          <a:xfrm>
            <a:off x="4191000" y="0"/>
            <a:ext cx="49530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Utilization challenges</a:t>
            </a:r>
            <a:endParaRPr lang="en-US" sz="3000" b="1" kern="0" dirty="0">
              <a:solidFill>
                <a:schemeClr val="bg1"/>
              </a:solidFill>
              <a:latin typeface="Georgia" pitchFamily="18" charset="0"/>
              <a:ea typeface="+mj-ea"/>
              <a:cs typeface="+mj-cs"/>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166" t="2500" r="3334" b="5000"/>
          <a:stretch/>
        </p:blipFill>
        <p:spPr>
          <a:xfrm>
            <a:off x="4191000" y="3200400"/>
            <a:ext cx="4785842" cy="3190561"/>
          </a:xfrm>
          <a:prstGeom prst="rect">
            <a:avLst/>
          </a:prstGeom>
        </p:spPr>
      </p:pic>
      <p:sp>
        <p:nvSpPr>
          <p:cNvPr id="3" name="TextBox 2"/>
          <p:cNvSpPr txBox="1"/>
          <p:nvPr/>
        </p:nvSpPr>
        <p:spPr>
          <a:xfrm>
            <a:off x="290042" y="3048000"/>
            <a:ext cx="3900958" cy="3416320"/>
          </a:xfrm>
          <a:prstGeom prst="rect">
            <a:avLst/>
          </a:prstGeom>
          <a:noFill/>
        </p:spPr>
        <p:txBody>
          <a:bodyPr wrap="square" rtlCol="0">
            <a:spAutoFit/>
          </a:bodyPr>
          <a:lstStyle/>
          <a:p>
            <a:r>
              <a:rPr lang="en-US" sz="2400" dirty="0">
                <a:latin typeface="Georgia" pitchFamily="18" charset="0"/>
              </a:rPr>
              <a:t>And due to urbanization and income growth, </a:t>
            </a:r>
            <a:r>
              <a:rPr lang="en-US" sz="2400" dirty="0" smtClean="0">
                <a:latin typeface="Georgia" pitchFamily="18" charset="0"/>
              </a:rPr>
              <a:t>post-harvest food </a:t>
            </a:r>
            <a:r>
              <a:rPr lang="en-US" sz="2400" dirty="0">
                <a:latin typeface="Georgia" pitchFamily="18" charset="0"/>
              </a:rPr>
              <a:t>value chains grow </a:t>
            </a:r>
            <a:r>
              <a:rPr lang="en-US" sz="2400" dirty="0" smtClean="0">
                <a:latin typeface="Georgia" pitchFamily="18" charset="0"/>
              </a:rPr>
              <a:t>ever more </a:t>
            </a:r>
            <a:r>
              <a:rPr lang="en-US" sz="2400" dirty="0">
                <a:latin typeface="Georgia" pitchFamily="18" charset="0"/>
              </a:rPr>
              <a:t>important. Need to improve food quality and safety, not just </a:t>
            </a:r>
            <a:r>
              <a:rPr lang="en-US" sz="2400" dirty="0" smtClean="0">
                <a:latin typeface="Georgia" pitchFamily="18" charset="0"/>
              </a:rPr>
              <a:t>expand food production, </a:t>
            </a:r>
            <a:r>
              <a:rPr lang="en-US" sz="2400" dirty="0">
                <a:latin typeface="Georgia" pitchFamily="18" charset="0"/>
              </a:rPr>
              <a:t>to address changing </a:t>
            </a:r>
            <a:r>
              <a:rPr lang="en-US" sz="2400" dirty="0" smtClean="0">
                <a:latin typeface="Georgia" pitchFamily="18" charset="0"/>
              </a:rPr>
              <a:t>human dietary needs/demands. </a:t>
            </a:r>
            <a:endParaRPr lang="en-US" dirty="0"/>
          </a:p>
        </p:txBody>
      </p:sp>
    </p:spTree>
    <p:extLst>
      <p:ext uri="{BB962C8B-B14F-4D97-AF65-F5344CB8AC3E}">
        <p14:creationId xmlns:p14="http://schemas.microsoft.com/office/powerpoint/2010/main" val="2213813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49" y="981075"/>
            <a:ext cx="8868900" cy="944562"/>
          </a:xfrm>
        </p:spPr>
        <p:txBody>
          <a:bodyPr/>
          <a:lstStyle/>
          <a:p>
            <a:r>
              <a:rPr lang="en-US" sz="2400" b="1" dirty="0" smtClean="0">
                <a:latin typeface="Georgia" pitchFamily="18" charset="0"/>
              </a:rPr>
              <a:t>Increased co-location of food insecurity with conflict</a:t>
            </a:r>
            <a:endParaRPr lang="en-US" sz="2400" b="1" dirty="0">
              <a:latin typeface="Georgia" pitchFamily="18" charset="0"/>
            </a:endParaRPr>
          </a:p>
        </p:txBody>
      </p:sp>
      <p:pic>
        <p:nvPicPr>
          <p:cNvPr id="8" name="Picture 7"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1" name="Title 5"/>
          <p:cNvSpPr txBox="1">
            <a:spLocks/>
          </p:cNvSpPr>
          <p:nvPr/>
        </p:nvSpPr>
        <p:spPr bwMode="auto">
          <a:xfrm>
            <a:off x="4800600" y="0"/>
            <a:ext cx="43434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Stability challenges</a:t>
            </a:r>
            <a:endParaRPr lang="en-US" sz="3000" b="1" kern="0" dirty="0">
              <a:solidFill>
                <a:schemeClr val="bg1"/>
              </a:solidFill>
              <a:latin typeface="Georgia" pitchFamily="18" charset="0"/>
              <a:ea typeface="+mj-ea"/>
              <a:cs typeface="+mj-cs"/>
            </a:endParaRPr>
          </a:p>
        </p:txBody>
      </p:sp>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841"/>
          <a:stretch/>
        </p:blipFill>
        <p:spPr bwMode="auto">
          <a:xfrm>
            <a:off x="6690749" y="1685925"/>
            <a:ext cx="2057400" cy="301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37549" y="1676400"/>
            <a:ext cx="6553200" cy="4154984"/>
          </a:xfrm>
          <a:prstGeom prst="rect">
            <a:avLst/>
          </a:prstGeom>
          <a:noFill/>
        </p:spPr>
        <p:txBody>
          <a:bodyPr wrap="square" rtlCol="0">
            <a:spAutoFit/>
          </a:bodyPr>
          <a:lstStyle/>
          <a:p>
            <a:pPr marL="457200" indent="-457200">
              <a:buFontTx/>
              <a:buChar char="-"/>
            </a:pPr>
            <a:r>
              <a:rPr lang="en-US" sz="2400" dirty="0" smtClean="0">
                <a:latin typeface="Georgia" pitchFamily="18" charset="0"/>
              </a:rPr>
              <a:t>Over past 2 decades, conflict-affected countries’ share of stunted children grew from 46% to 79%. </a:t>
            </a:r>
            <a:r>
              <a:rPr lang="en-US" sz="1600" dirty="0" smtClean="0">
                <a:latin typeface="Georgia" pitchFamily="18" charset="0"/>
              </a:rPr>
              <a:t>(FAO et al. 2017)</a:t>
            </a:r>
          </a:p>
          <a:p>
            <a:pPr marL="457200" indent="-457200">
              <a:buFontTx/>
              <a:buChar char="-"/>
            </a:pPr>
            <a:endParaRPr lang="en-US" sz="1600" dirty="0">
              <a:latin typeface="Georgia" pitchFamily="18" charset="0"/>
            </a:endParaRPr>
          </a:p>
          <a:p>
            <a:pPr marL="457200" indent="-457200">
              <a:buFontTx/>
              <a:buChar char="-"/>
            </a:pPr>
            <a:r>
              <a:rPr lang="en-US" sz="2400" dirty="0">
                <a:latin typeface="Georgia" pitchFamily="18" charset="0"/>
              </a:rPr>
              <a:t>According to UNHCR, ~69mn forcibly displaced people globally now.</a:t>
            </a:r>
          </a:p>
          <a:p>
            <a:endParaRPr lang="en-US" sz="2400">
              <a:latin typeface="Georgia" pitchFamily="18" charset="0"/>
            </a:endParaRPr>
          </a:p>
          <a:p>
            <a:pPr marL="457200" indent="-457200">
              <a:buFontTx/>
              <a:buChar char="-"/>
            </a:pPr>
            <a:r>
              <a:rPr lang="en-US" sz="2400" smtClean="0">
                <a:latin typeface="Georgia" pitchFamily="18" charset="0"/>
              </a:rPr>
              <a:t>And </a:t>
            </a:r>
            <a:r>
              <a:rPr lang="en-US" sz="2400" dirty="0" smtClean="0">
                <a:latin typeface="Georgia" pitchFamily="18" charset="0"/>
              </a:rPr>
              <a:t>strong relationship between drought and conflict </a:t>
            </a:r>
            <a:r>
              <a:rPr lang="en-US" sz="1600" dirty="0" smtClean="0">
                <a:latin typeface="Georgia" pitchFamily="18" charset="0"/>
              </a:rPr>
              <a:t>(von </a:t>
            </a:r>
            <a:r>
              <a:rPr lang="en-US" sz="1600" dirty="0" err="1" smtClean="0">
                <a:latin typeface="Georgia" pitchFamily="18" charset="0"/>
              </a:rPr>
              <a:t>Uexkul</a:t>
            </a:r>
            <a:r>
              <a:rPr lang="en-US" sz="1600" dirty="0" smtClean="0">
                <a:latin typeface="Georgia" pitchFamily="18" charset="0"/>
              </a:rPr>
              <a:t> et al. 2016 </a:t>
            </a:r>
            <a:r>
              <a:rPr lang="en-US" sz="1600" i="1" dirty="0" smtClean="0">
                <a:latin typeface="Georgia" pitchFamily="18" charset="0"/>
              </a:rPr>
              <a:t>PNAS</a:t>
            </a:r>
            <a:r>
              <a:rPr lang="en-US" sz="1600" dirty="0" smtClean="0">
                <a:latin typeface="Georgia" pitchFamily="18" charset="0"/>
              </a:rPr>
              <a:t>)</a:t>
            </a:r>
          </a:p>
          <a:p>
            <a:endParaRPr lang="en-US" sz="2800" b="1" dirty="0" smtClean="0">
              <a:latin typeface="Georgia" pitchFamily="18" charset="0"/>
            </a:endParaRPr>
          </a:p>
          <a:p>
            <a:endParaRPr lang="en-US" sz="2800" dirty="0" smtClean="0">
              <a:latin typeface="Georgia"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788" y="5002149"/>
            <a:ext cx="7260212" cy="1781021"/>
          </a:xfrm>
          <a:prstGeom prst="rect">
            <a:avLst/>
          </a:prstGeom>
        </p:spPr>
      </p:pic>
    </p:spTree>
    <p:extLst>
      <p:ext uri="{BB962C8B-B14F-4D97-AF65-F5344CB8AC3E}">
        <p14:creationId xmlns:p14="http://schemas.microsoft.com/office/powerpoint/2010/main" val="34242156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228600" y="990600"/>
            <a:ext cx="8763000" cy="1200329"/>
          </a:xfrm>
          <a:prstGeom prst="rect">
            <a:avLst/>
          </a:prstGeom>
          <a:noFill/>
        </p:spPr>
        <p:txBody>
          <a:bodyPr wrap="square" rtlCol="0">
            <a:spAutoFit/>
          </a:bodyPr>
          <a:lstStyle/>
          <a:p>
            <a:r>
              <a:rPr lang="en-US" sz="2400" b="1" dirty="0" smtClean="0">
                <a:latin typeface="Georgia" panose="02040502050405020303" pitchFamily="18" charset="0"/>
              </a:rPr>
              <a:t>Further improvements will require investments in high-frequency longitudinal data from locations with the most vulnerable populations.</a:t>
            </a:r>
            <a:endParaRPr lang="en-US" sz="2000" dirty="0">
              <a:latin typeface="Georgia" panose="02040502050405020303" pitchFamily="18" charset="0"/>
            </a:endParaRPr>
          </a:p>
        </p:txBody>
      </p:sp>
      <p:sp>
        <p:nvSpPr>
          <p:cNvPr id="8" name="Title 5"/>
          <p:cNvSpPr txBox="1">
            <a:spLocks/>
          </p:cNvSpPr>
          <p:nvPr/>
        </p:nvSpPr>
        <p:spPr bwMode="auto">
          <a:xfrm>
            <a:off x="4038600" y="19050"/>
            <a:ext cx="49530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Stability challenges</a:t>
            </a:r>
            <a:endParaRPr lang="en-US" sz="3000" kern="0" dirty="0">
              <a:solidFill>
                <a:schemeClr val="bg1"/>
              </a:solidFill>
              <a:latin typeface="Georgia" pitchFamily="18" charset="0"/>
              <a:ea typeface="+mj-ea"/>
              <a:cs typeface="+mj-cs"/>
            </a:endParaRPr>
          </a:p>
        </p:txBody>
      </p:sp>
      <p:pic>
        <p:nvPicPr>
          <p:cNvPr id="2" name="Picture 1"/>
          <p:cNvPicPr>
            <a:picLocks noChangeAspect="1"/>
          </p:cNvPicPr>
          <p:nvPr/>
        </p:nvPicPr>
        <p:blipFill>
          <a:blip r:embed="rId3"/>
          <a:stretch>
            <a:fillRect/>
          </a:stretch>
        </p:blipFill>
        <p:spPr>
          <a:xfrm>
            <a:off x="4419600" y="5844250"/>
            <a:ext cx="3478192" cy="827349"/>
          </a:xfrm>
          <a:prstGeom prst="rect">
            <a:avLst/>
          </a:prstGeom>
        </p:spPr>
      </p:pic>
      <p:pic>
        <p:nvPicPr>
          <p:cNvPr id="5" name="Picture 4"/>
          <p:cNvPicPr>
            <a:picLocks noChangeAspect="1"/>
          </p:cNvPicPr>
          <p:nvPr/>
        </p:nvPicPr>
        <p:blipFill>
          <a:blip r:embed="rId4"/>
          <a:stretch>
            <a:fillRect/>
          </a:stretch>
        </p:blipFill>
        <p:spPr>
          <a:xfrm>
            <a:off x="266700" y="5872825"/>
            <a:ext cx="3734502" cy="827349"/>
          </a:xfrm>
          <a:prstGeom prst="rect">
            <a:avLst/>
          </a:prstGeom>
        </p:spPr>
      </p:pic>
      <p:pic>
        <p:nvPicPr>
          <p:cNvPr id="7" name="Picture 6"/>
          <p:cNvPicPr>
            <a:picLocks noChangeAspect="1"/>
          </p:cNvPicPr>
          <p:nvPr/>
        </p:nvPicPr>
        <p:blipFill>
          <a:blip r:embed="rId5"/>
          <a:stretch>
            <a:fillRect/>
          </a:stretch>
        </p:blipFill>
        <p:spPr>
          <a:xfrm>
            <a:off x="3352800" y="2403829"/>
            <a:ext cx="5248275" cy="2724150"/>
          </a:xfrm>
          <a:prstGeom prst="rect">
            <a:avLst/>
          </a:prstGeom>
        </p:spPr>
      </p:pic>
      <p:sp>
        <p:nvSpPr>
          <p:cNvPr id="9" name="TextBox 8"/>
          <p:cNvSpPr txBox="1"/>
          <p:nvPr/>
        </p:nvSpPr>
        <p:spPr>
          <a:xfrm>
            <a:off x="266700" y="5410200"/>
            <a:ext cx="8724900" cy="738664"/>
          </a:xfrm>
          <a:prstGeom prst="rect">
            <a:avLst/>
          </a:prstGeom>
          <a:noFill/>
        </p:spPr>
        <p:txBody>
          <a:bodyPr wrap="square" rtlCol="0">
            <a:spAutoFit/>
          </a:bodyPr>
          <a:lstStyle/>
          <a:p>
            <a:r>
              <a:rPr lang="en-US" sz="2400" dirty="0">
                <a:latin typeface="Georgia" panose="02040502050405020303" pitchFamily="18" charset="0"/>
              </a:rPr>
              <a:t>Need sentinel sites </a:t>
            </a:r>
            <a:r>
              <a:rPr lang="en-US" dirty="0">
                <a:latin typeface="Georgia" panose="02040502050405020303" pitchFamily="18" charset="0"/>
              </a:rPr>
              <a:t>(Barrett </a:t>
            </a:r>
            <a:r>
              <a:rPr lang="en-US" i="1" dirty="0">
                <a:latin typeface="Georgia" panose="02040502050405020303" pitchFamily="18" charset="0"/>
              </a:rPr>
              <a:t>Science</a:t>
            </a:r>
            <a:r>
              <a:rPr lang="en-US" dirty="0">
                <a:latin typeface="Georgia" panose="02040502050405020303" pitchFamily="18" charset="0"/>
              </a:rPr>
              <a:t> 2010, Headey &amp; Barrett </a:t>
            </a:r>
            <a:r>
              <a:rPr lang="en-US" i="1" dirty="0">
                <a:latin typeface="Georgia" panose="02040502050405020303" pitchFamily="18" charset="0"/>
              </a:rPr>
              <a:t>PNAS </a:t>
            </a:r>
            <a:r>
              <a:rPr lang="en-US" dirty="0">
                <a:latin typeface="Georgia" panose="02040502050405020303" pitchFamily="18" charset="0"/>
              </a:rPr>
              <a:t>2015)</a:t>
            </a:r>
          </a:p>
          <a:p>
            <a:endParaRPr lang="en-US" dirty="0"/>
          </a:p>
        </p:txBody>
      </p:sp>
      <p:sp>
        <p:nvSpPr>
          <p:cNvPr id="10" name="TextBox 9"/>
          <p:cNvSpPr txBox="1"/>
          <p:nvPr/>
        </p:nvSpPr>
        <p:spPr>
          <a:xfrm>
            <a:off x="381000" y="2667000"/>
            <a:ext cx="3124200" cy="2339102"/>
          </a:xfrm>
          <a:prstGeom prst="rect">
            <a:avLst/>
          </a:prstGeom>
          <a:noFill/>
        </p:spPr>
        <p:txBody>
          <a:bodyPr wrap="square" rtlCol="0">
            <a:spAutoFit/>
          </a:bodyPr>
          <a:lstStyle/>
          <a:p>
            <a:r>
              <a:rPr lang="en-US" sz="2400" dirty="0">
                <a:latin typeface="Georgia" panose="02040502050405020303" pitchFamily="18" charset="0"/>
              </a:rPr>
              <a:t>Example: the value of </a:t>
            </a:r>
            <a:r>
              <a:rPr lang="en-US" sz="2400" dirty="0" smtClean="0">
                <a:latin typeface="Georgia" panose="02040502050405020303" pitchFamily="18" charset="0"/>
              </a:rPr>
              <a:t>intra-seasonal monitoring: </a:t>
            </a:r>
          </a:p>
          <a:p>
            <a:endParaRPr lang="en-US" sz="2400" dirty="0" smtClean="0">
              <a:latin typeface="Georgia" panose="02040502050405020303" pitchFamily="18" charset="0"/>
            </a:endParaRPr>
          </a:p>
          <a:p>
            <a:r>
              <a:rPr lang="en-US" sz="1600" dirty="0" smtClean="0">
                <a:latin typeface="Georgia" panose="02040502050405020303" pitchFamily="18" charset="0"/>
              </a:rPr>
              <a:t>Data from HKI Bangladesh Nutrition Surveillance Program</a:t>
            </a:r>
            <a:endParaRPr lang="en-US" sz="1600" dirty="0">
              <a:latin typeface="Georgia" panose="02040502050405020303" pitchFamily="18" charset="0"/>
            </a:endParaRPr>
          </a:p>
          <a:p>
            <a:endParaRPr lang="en-US" dirty="0"/>
          </a:p>
        </p:txBody>
      </p:sp>
    </p:spTree>
    <p:extLst>
      <p:ext uri="{BB962C8B-B14F-4D97-AF65-F5344CB8AC3E}">
        <p14:creationId xmlns:p14="http://schemas.microsoft.com/office/powerpoint/2010/main" val="37258166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2" name="Title 1"/>
          <p:cNvSpPr>
            <a:spLocks noGrp="1"/>
          </p:cNvSpPr>
          <p:nvPr>
            <p:ph type="ctrTitle"/>
          </p:nvPr>
        </p:nvSpPr>
        <p:spPr>
          <a:xfrm>
            <a:off x="76200" y="1008558"/>
            <a:ext cx="9067800" cy="809614"/>
          </a:xfrm>
        </p:spPr>
        <p:txBody>
          <a:bodyPr rtlCol="0" anchor="t">
            <a:normAutofit fontScale="90000"/>
          </a:bodyPr>
          <a:lstStyle/>
          <a:p>
            <a:pPr algn="l" eaLnBrk="1" fontAlgn="auto" hangingPunct="1">
              <a:spcAft>
                <a:spcPts val="0"/>
              </a:spcAft>
              <a:defRPr/>
            </a:pPr>
            <a:r>
              <a:rPr lang="en-US" sz="2400" b="1" u="sng" dirty="0" smtClean="0">
                <a:latin typeface="Georgia" pitchFamily="18" charset="0"/>
              </a:rPr>
              <a:t>A </a:t>
            </a:r>
            <a:r>
              <a:rPr lang="en-US" sz="2400" b="1" u="sng" dirty="0" smtClean="0">
                <a:latin typeface="Georgia" pitchFamily="18" charset="0"/>
              </a:rPr>
              <a:t>sustainable food </a:t>
            </a:r>
            <a:r>
              <a:rPr lang="en-US" sz="2400" b="1" u="sng" dirty="0" smtClean="0">
                <a:latin typeface="Georgia" pitchFamily="18" charset="0"/>
              </a:rPr>
              <a:t>secure future for all requires innovations:</a:t>
            </a:r>
            <a:br>
              <a:rPr lang="en-US" sz="2400" b="1" u="sng"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1. In growing the supply of minerals and  vitamins from vegetables, fruits, and animal source foods.</a:t>
            </a:r>
            <a:br>
              <a:rPr lang="en-US" sz="2400" b="1"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2. Accelerating adaptation to climate change, water scarcity, and improving soil nutrient cycling.</a:t>
            </a:r>
            <a:br>
              <a:rPr lang="en-US" sz="2400" b="1" dirty="0" smtClean="0">
                <a:latin typeface="Georgia" pitchFamily="18" charset="0"/>
              </a:rPr>
            </a:br>
            <a:r>
              <a:rPr lang="en-US" sz="2400" b="1" dirty="0">
                <a:latin typeface="Georgia" pitchFamily="18" charset="0"/>
              </a:rPr>
              <a:t/>
            </a:r>
            <a:br>
              <a:rPr lang="en-US" sz="2400" b="1" dirty="0">
                <a:latin typeface="Georgia" pitchFamily="18" charset="0"/>
              </a:rPr>
            </a:br>
            <a:r>
              <a:rPr lang="en-US" sz="2400" b="1" dirty="0" smtClean="0">
                <a:latin typeface="Georgia" pitchFamily="18" charset="0"/>
              </a:rPr>
              <a:t>3. Food value chain enhancements to improve access, utilization, and stability.</a:t>
            </a:r>
            <a:br>
              <a:rPr lang="en-US" sz="2400" b="1" dirty="0" smtClean="0">
                <a:latin typeface="Georgia" pitchFamily="18" charset="0"/>
              </a:rPr>
            </a:br>
            <a:r>
              <a:rPr lang="en-US" sz="2400" b="1" dirty="0" smtClean="0">
                <a:latin typeface="Georgia" pitchFamily="18" charset="0"/>
              </a:rPr>
              <a:t/>
            </a:r>
            <a:br>
              <a:rPr lang="en-US" sz="2400" b="1" dirty="0" smtClean="0">
                <a:latin typeface="Georgia" pitchFamily="18" charset="0"/>
              </a:rPr>
            </a:br>
            <a:r>
              <a:rPr lang="en-US" sz="2400" b="1" dirty="0" smtClean="0">
                <a:latin typeface="Georgia" pitchFamily="18" charset="0"/>
              </a:rPr>
              <a:t>4. Enhanced social protection and safety nets for the poorest. </a:t>
            </a:r>
            <a:br>
              <a:rPr lang="en-US" sz="2400" b="1" dirty="0" smtClean="0">
                <a:latin typeface="Georgia" pitchFamily="18" charset="0"/>
              </a:rPr>
            </a:br>
            <a:r>
              <a:rPr lang="en-US" sz="2400" b="1" dirty="0">
                <a:latin typeface="Georgia" pitchFamily="18" charset="0"/>
              </a:rPr>
              <a:t/>
            </a:r>
            <a:br>
              <a:rPr lang="en-US" sz="2400" b="1" dirty="0">
                <a:latin typeface="Georgia" pitchFamily="18" charset="0"/>
              </a:rPr>
            </a:br>
            <a:r>
              <a:rPr lang="en-US" sz="2400" b="1" dirty="0">
                <a:latin typeface="Georgia" pitchFamily="18" charset="0"/>
              </a:rPr>
              <a:t>5</a:t>
            </a:r>
            <a:r>
              <a:rPr lang="en-US" sz="2400" b="1" dirty="0" smtClean="0">
                <a:latin typeface="Georgia" pitchFamily="18" charset="0"/>
              </a:rPr>
              <a:t>. Efforts to reduce conflict. </a:t>
            </a:r>
            <a:br>
              <a:rPr lang="en-US" sz="2400" b="1" dirty="0" smtClean="0">
                <a:latin typeface="Georgia" pitchFamily="18" charset="0"/>
              </a:rPr>
            </a:br>
            <a:r>
              <a:rPr lang="en-US" sz="2400" b="1" dirty="0">
                <a:latin typeface="Georgia" pitchFamily="18" charset="0"/>
              </a:rPr>
              <a:t/>
            </a:r>
            <a:br>
              <a:rPr lang="en-US" sz="2400" b="1" dirty="0">
                <a:latin typeface="Georgia" pitchFamily="18" charset="0"/>
              </a:rPr>
            </a:br>
            <a:r>
              <a:rPr lang="en-US" sz="2400" b="1" dirty="0" smtClean="0">
                <a:latin typeface="Georgia" pitchFamily="18" charset="0"/>
              </a:rPr>
              <a:t>6. Better monitoring/measurement to improve management.</a:t>
            </a:r>
            <a:br>
              <a:rPr lang="en-US" sz="2400" b="1" dirty="0" smtClean="0">
                <a:latin typeface="Georgia" pitchFamily="18" charset="0"/>
              </a:rPr>
            </a:br>
            <a:r>
              <a:rPr lang="en-US" sz="2400" b="1" dirty="0">
                <a:latin typeface="Georgia" pitchFamily="18" charset="0"/>
              </a:rPr>
              <a:t/>
            </a:r>
            <a:br>
              <a:rPr lang="en-US" sz="2400" b="1" dirty="0">
                <a:latin typeface="Georgia" pitchFamily="18" charset="0"/>
              </a:rPr>
            </a:br>
            <a:endParaRPr lang="en-US" sz="2400" b="1" dirty="0" smtClean="0">
              <a:latin typeface="Georgia" pitchFamily="18" charset="0"/>
            </a:endParaRPr>
          </a:p>
        </p:txBody>
      </p:sp>
      <p:sp>
        <p:nvSpPr>
          <p:cNvPr id="13" name="Title 5"/>
          <p:cNvSpPr txBox="1">
            <a:spLocks/>
          </p:cNvSpPr>
          <p:nvPr/>
        </p:nvSpPr>
        <p:spPr bwMode="auto">
          <a:xfrm>
            <a:off x="4648200" y="64663"/>
            <a:ext cx="4267200" cy="790586"/>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Science and solidarity</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350305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oysInSwimmingPondTsararivotra"/>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a:xfrm>
            <a:off x="0" y="981075"/>
            <a:ext cx="9144000" cy="6858000"/>
          </a:xfrm>
          <a:prstGeom prst="rect">
            <a:avLst/>
          </a:prstGeom>
          <a:noFill/>
        </p:spPr>
      </p:pic>
      <p:sp>
        <p:nvSpPr>
          <p:cNvPr id="27651" name="TextBox 2"/>
          <p:cNvSpPr txBox="1">
            <a:spLocks noChangeArrowheads="1"/>
          </p:cNvSpPr>
          <p:nvPr/>
        </p:nvSpPr>
        <p:spPr bwMode="auto">
          <a:xfrm>
            <a:off x="0" y="1295400"/>
            <a:ext cx="9220200" cy="523220"/>
          </a:xfrm>
          <a:prstGeom prst="rect">
            <a:avLst/>
          </a:prstGeom>
          <a:noFill/>
          <a:ln w="9525">
            <a:noFill/>
            <a:miter lim="800000"/>
            <a:headEnd/>
            <a:tailEnd/>
          </a:ln>
        </p:spPr>
        <p:txBody>
          <a:bodyPr>
            <a:spAutoFit/>
          </a:bodyPr>
          <a:lstStyle/>
          <a:p>
            <a:pPr algn="ctr"/>
            <a:r>
              <a:rPr lang="en-US" sz="2800" b="1" dirty="0">
                <a:solidFill>
                  <a:schemeClr val="bg1"/>
                </a:solidFill>
                <a:latin typeface="Georgia" pitchFamily="18" charset="0"/>
              </a:rPr>
              <a:t>Thank you for your time, </a:t>
            </a:r>
            <a:r>
              <a:rPr lang="en-US" sz="2800" b="1" dirty="0" smtClean="0">
                <a:solidFill>
                  <a:schemeClr val="bg1"/>
                </a:solidFill>
                <a:latin typeface="Georgia" pitchFamily="18" charset="0"/>
              </a:rPr>
              <a:t>interest </a:t>
            </a:r>
            <a:r>
              <a:rPr lang="en-US" sz="2800" b="1" dirty="0">
                <a:solidFill>
                  <a:schemeClr val="bg1"/>
                </a:solidFill>
                <a:latin typeface="Georgia" pitchFamily="18" charset="0"/>
              </a:rPr>
              <a:t>and comments!</a:t>
            </a:r>
          </a:p>
        </p:txBody>
      </p:sp>
      <p:pic>
        <p:nvPicPr>
          <p:cNvPr id="27652"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6" name="Title 5"/>
          <p:cNvSpPr txBox="1">
            <a:spLocks/>
          </p:cNvSpPr>
          <p:nvPr/>
        </p:nvSpPr>
        <p:spPr bwMode="auto">
          <a:xfrm>
            <a:off x="6400800" y="0"/>
            <a:ext cx="2743200" cy="990600"/>
          </a:xfrm>
          <a:prstGeom prst="rect">
            <a:avLst/>
          </a:prstGeom>
          <a:noFill/>
          <a:ln w="9525">
            <a:noFill/>
            <a:miter lim="800000"/>
            <a:headEnd/>
            <a:tailEnd/>
          </a:ln>
        </p:spPr>
        <p:txBody>
          <a:bodyPr anchor="ctr"/>
          <a:lstStyle/>
          <a:p>
            <a:pPr algn="r" eaLnBrk="0" hangingPunct="0">
              <a:defRPr/>
            </a:pPr>
            <a:r>
              <a:rPr lang="en-US" sz="3000" b="1" kern="0" dirty="0">
                <a:solidFill>
                  <a:schemeClr val="bg1"/>
                </a:solidFill>
                <a:latin typeface="Georgia" pitchFamily="18" charset="0"/>
                <a:ea typeface="+mj-ea"/>
                <a:cs typeface="+mj-cs"/>
              </a:rPr>
              <a:t>Thank you</a:t>
            </a:r>
          </a:p>
        </p:txBody>
      </p:sp>
    </p:spTree>
    <p:extLst>
      <p:ext uri="{BB962C8B-B14F-4D97-AF65-F5344CB8AC3E}">
        <p14:creationId xmlns:p14="http://schemas.microsoft.com/office/powerpoint/2010/main" val="2648725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3" name="TextBox 2"/>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Remarkable progress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981075"/>
            <a:ext cx="8229600" cy="5809129"/>
          </a:xfrm>
          <a:prstGeom prst="rect">
            <a:avLst/>
          </a:prstGeom>
        </p:spPr>
      </p:pic>
      <p:sp>
        <p:nvSpPr>
          <p:cNvPr id="2" name="TextBox 1"/>
          <p:cNvSpPr txBox="1"/>
          <p:nvPr/>
        </p:nvSpPr>
        <p:spPr>
          <a:xfrm>
            <a:off x="2057400" y="2895600"/>
            <a:ext cx="4928389" cy="1754326"/>
          </a:xfrm>
          <a:prstGeom prst="rect">
            <a:avLst/>
          </a:prstGeom>
          <a:noFill/>
        </p:spPr>
        <p:txBody>
          <a:bodyPr wrap="square" rtlCol="0">
            <a:spAutoFit/>
          </a:bodyPr>
          <a:lstStyle/>
          <a:p>
            <a:r>
              <a:rPr lang="en-US" b="1" dirty="0" smtClean="0">
                <a:solidFill>
                  <a:srgbClr val="FF0000"/>
                </a:solidFill>
              </a:rPr>
              <a:t>Meanwhile, global population has grown from 5.4 </a:t>
            </a:r>
            <a:r>
              <a:rPr lang="en-US" b="1" dirty="0" err="1" smtClean="0">
                <a:solidFill>
                  <a:srgbClr val="FF0000"/>
                </a:solidFill>
              </a:rPr>
              <a:t>bn</a:t>
            </a:r>
            <a:r>
              <a:rPr lang="en-US" b="1" dirty="0" smtClean="0">
                <a:solidFill>
                  <a:srgbClr val="FF0000"/>
                </a:solidFill>
              </a:rPr>
              <a:t> to 7.6 </a:t>
            </a:r>
            <a:r>
              <a:rPr lang="en-US" b="1" dirty="0" err="1" smtClean="0">
                <a:solidFill>
                  <a:srgbClr val="FF0000"/>
                </a:solidFill>
              </a:rPr>
              <a:t>bn</a:t>
            </a:r>
            <a:r>
              <a:rPr lang="en-US" b="1" dirty="0" smtClean="0">
                <a:solidFill>
                  <a:srgbClr val="FF0000"/>
                </a:solidFill>
              </a:rPr>
              <a:t> over the same period!</a:t>
            </a:r>
          </a:p>
          <a:p>
            <a:endParaRPr lang="en-US" b="1" dirty="0">
              <a:solidFill>
                <a:srgbClr val="FF0000"/>
              </a:solidFill>
            </a:endParaRPr>
          </a:p>
          <a:p>
            <a:r>
              <a:rPr lang="en-US" b="1" dirty="0" smtClean="0">
                <a:solidFill>
                  <a:srgbClr val="FF0000"/>
                </a:solidFill>
              </a:rPr>
              <a:t>So an increase of ~2.5 </a:t>
            </a:r>
            <a:r>
              <a:rPr lang="en-US" b="1" dirty="0" err="1" smtClean="0">
                <a:solidFill>
                  <a:srgbClr val="FF0000"/>
                </a:solidFill>
              </a:rPr>
              <a:t>bn</a:t>
            </a:r>
            <a:r>
              <a:rPr lang="en-US" b="1" dirty="0" smtClean="0">
                <a:solidFill>
                  <a:srgbClr val="FF0000"/>
                </a:solidFill>
              </a:rPr>
              <a:t> people adequately nourished in a quarter century … 90 </a:t>
            </a:r>
            <a:r>
              <a:rPr lang="en-US" b="1" dirty="0" err="1" smtClean="0">
                <a:solidFill>
                  <a:srgbClr val="FF0000"/>
                </a:solidFill>
              </a:rPr>
              <a:t>mn</a:t>
            </a:r>
            <a:r>
              <a:rPr lang="en-US" b="1" dirty="0" smtClean="0">
                <a:solidFill>
                  <a:srgbClr val="FF0000"/>
                </a:solidFill>
              </a:rPr>
              <a:t> people/year escaped hunger!</a:t>
            </a:r>
            <a:endParaRPr lang="en-US" b="1" dirty="0">
              <a:solidFill>
                <a:srgbClr val="FF0000"/>
              </a:solidFill>
            </a:endParaRPr>
          </a:p>
        </p:txBody>
      </p:sp>
    </p:spTree>
    <p:extLst>
      <p:ext uri="{BB962C8B-B14F-4D97-AF65-F5344CB8AC3E}">
        <p14:creationId xmlns:p14="http://schemas.microsoft.com/office/powerpoint/2010/main" val="1372428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981075"/>
            <a:ext cx="8382000" cy="5916705"/>
          </a:xfrm>
          <a:prstGeom prst="rect">
            <a:avLst/>
          </a:prstGeom>
        </p:spPr>
      </p:pic>
      <p:sp>
        <p:nvSpPr>
          <p:cNvPr id="3" name="TextBox 2"/>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Remarkable progress</a:t>
            </a:r>
          </a:p>
        </p:txBody>
      </p:sp>
      <p:sp>
        <p:nvSpPr>
          <p:cNvPr id="5" name="TextBox 4"/>
          <p:cNvSpPr txBox="1"/>
          <p:nvPr/>
        </p:nvSpPr>
        <p:spPr>
          <a:xfrm>
            <a:off x="4572000" y="1828800"/>
            <a:ext cx="4928389" cy="923330"/>
          </a:xfrm>
          <a:prstGeom prst="rect">
            <a:avLst/>
          </a:prstGeom>
          <a:noFill/>
        </p:spPr>
        <p:txBody>
          <a:bodyPr wrap="square" rtlCol="0">
            <a:spAutoFit/>
          </a:bodyPr>
          <a:lstStyle/>
          <a:p>
            <a:r>
              <a:rPr lang="en-US" b="1" dirty="0" smtClean="0">
                <a:solidFill>
                  <a:srgbClr val="FF0000"/>
                </a:solidFill>
              </a:rPr>
              <a:t>Meanwhile, &lt;5yo population has grown from ~640-700 </a:t>
            </a:r>
            <a:r>
              <a:rPr lang="en-US" b="1" dirty="0" err="1" smtClean="0">
                <a:solidFill>
                  <a:srgbClr val="FF0000"/>
                </a:solidFill>
              </a:rPr>
              <a:t>mn</a:t>
            </a:r>
            <a:r>
              <a:rPr lang="en-US" b="1" dirty="0" smtClean="0">
                <a:solidFill>
                  <a:srgbClr val="FF0000"/>
                </a:solidFill>
              </a:rPr>
              <a:t> … so ~175 </a:t>
            </a:r>
            <a:r>
              <a:rPr lang="en-US" b="1" dirty="0" err="1" smtClean="0">
                <a:solidFill>
                  <a:srgbClr val="FF0000"/>
                </a:solidFill>
              </a:rPr>
              <a:t>mn</a:t>
            </a:r>
            <a:r>
              <a:rPr lang="en-US" b="1" dirty="0" smtClean="0">
                <a:solidFill>
                  <a:srgbClr val="FF0000"/>
                </a:solidFill>
              </a:rPr>
              <a:t> more children NOT underweight globally!</a:t>
            </a:r>
            <a:endParaRPr lang="en-US" b="1" dirty="0">
              <a:solidFill>
                <a:srgbClr val="FF0000"/>
              </a:solidFill>
            </a:endParaRPr>
          </a:p>
        </p:txBody>
      </p:sp>
    </p:spTree>
    <p:extLst>
      <p:ext uri="{BB962C8B-B14F-4D97-AF65-F5344CB8AC3E}">
        <p14:creationId xmlns:p14="http://schemas.microsoft.com/office/powerpoint/2010/main" val="3601500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3" name="TextBox 2"/>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Remarkable progress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149" y="1036379"/>
            <a:ext cx="8229600" cy="5809129"/>
          </a:xfrm>
          <a:prstGeom prst="rect">
            <a:avLst/>
          </a:prstGeom>
        </p:spPr>
      </p:pic>
    </p:spTree>
    <p:extLst>
      <p:ext uri="{BB962C8B-B14F-4D97-AF65-F5344CB8AC3E}">
        <p14:creationId xmlns:p14="http://schemas.microsoft.com/office/powerpoint/2010/main" val="30767129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376" y="1133475"/>
            <a:ext cx="8797247" cy="5262979"/>
          </a:xfrm>
          <a:prstGeom prst="rect">
            <a:avLst/>
          </a:prstGeom>
          <a:noFill/>
        </p:spPr>
        <p:txBody>
          <a:bodyPr wrap="square" rtlCol="0">
            <a:spAutoFit/>
          </a:bodyPr>
          <a:lstStyle/>
          <a:p>
            <a:r>
              <a:rPr lang="en-US" sz="2400" b="1" dirty="0" smtClean="0">
                <a:latin typeface="Georgia" pitchFamily="18" charset="0"/>
              </a:rPr>
              <a:t>Food systems successes in 1940s-80s enabled dramatic poverty reduction and improved standards of living</a:t>
            </a:r>
          </a:p>
          <a:p>
            <a:endParaRPr lang="en-US" sz="2400" dirty="0">
              <a:latin typeface="Georgia" pitchFamily="18" charset="0"/>
            </a:endParaRPr>
          </a:p>
          <a:p>
            <a:r>
              <a:rPr lang="en-US" sz="2400" dirty="0" smtClean="0">
                <a:latin typeface="Georgia" pitchFamily="18" charset="0"/>
              </a:rPr>
              <a:t>Today &gt;6(~4-5) </a:t>
            </a:r>
            <a:r>
              <a:rPr lang="en-US" sz="2400" dirty="0" err="1" smtClean="0">
                <a:latin typeface="Georgia" pitchFamily="18" charset="0"/>
              </a:rPr>
              <a:t>bn</a:t>
            </a:r>
            <a:r>
              <a:rPr lang="en-US" sz="2400" dirty="0" smtClean="0">
                <a:latin typeface="Georgia" pitchFamily="18" charset="0"/>
              </a:rPr>
              <a:t> </a:t>
            </a:r>
            <a:r>
              <a:rPr lang="en-US" sz="2400" dirty="0">
                <a:latin typeface="Georgia" pitchFamily="18" charset="0"/>
              </a:rPr>
              <a:t>people have adequate </a:t>
            </a:r>
            <a:r>
              <a:rPr lang="en-US" sz="2400" dirty="0" smtClean="0">
                <a:latin typeface="Georgia" pitchFamily="18" charset="0"/>
              </a:rPr>
              <a:t>calories (micronutrients), </a:t>
            </a:r>
            <a:r>
              <a:rPr lang="en-US" sz="2400" dirty="0">
                <a:latin typeface="Georgia" pitchFamily="18" charset="0"/>
              </a:rPr>
              <a:t>up from </a:t>
            </a:r>
            <a:r>
              <a:rPr lang="en-US" sz="2400" dirty="0" smtClean="0">
                <a:latin typeface="Georgia" pitchFamily="18" charset="0"/>
              </a:rPr>
              <a:t>only about </a:t>
            </a:r>
            <a:r>
              <a:rPr lang="en-US" sz="2400" dirty="0">
                <a:latin typeface="Georgia" pitchFamily="18" charset="0"/>
              </a:rPr>
              <a:t>2 </a:t>
            </a:r>
            <a:r>
              <a:rPr lang="en-US" sz="2400" dirty="0" err="1" smtClean="0">
                <a:latin typeface="Georgia" pitchFamily="18" charset="0"/>
              </a:rPr>
              <a:t>bn</a:t>
            </a:r>
            <a:r>
              <a:rPr lang="en-US" sz="2400" dirty="0" smtClean="0">
                <a:latin typeface="Georgia" pitchFamily="18" charset="0"/>
              </a:rPr>
              <a:t> just 50 </a:t>
            </a:r>
            <a:r>
              <a:rPr lang="en-US" sz="2400" dirty="0">
                <a:latin typeface="Georgia" pitchFamily="18" charset="0"/>
              </a:rPr>
              <a:t>years </a:t>
            </a:r>
            <a:r>
              <a:rPr lang="en-US" sz="2400" dirty="0" smtClean="0">
                <a:latin typeface="Georgia" pitchFamily="18" charset="0"/>
              </a:rPr>
              <a:t>ago. </a:t>
            </a:r>
          </a:p>
          <a:p>
            <a:endParaRPr lang="en-US" sz="2400" dirty="0">
              <a:latin typeface="Georgia" pitchFamily="18" charset="0"/>
            </a:endParaRPr>
          </a:p>
          <a:p>
            <a:r>
              <a:rPr lang="en-US" sz="2400" dirty="0" smtClean="0">
                <a:latin typeface="Georgia" pitchFamily="18" charset="0"/>
              </a:rPr>
              <a:t>Public/private ag R&amp;D and policy reforms led productivity growth to outpace demand growth, increasing land/water efficiency use, and steadily lowering real food prices, lifting hundreds of millions from poverty and hunger.  </a:t>
            </a:r>
          </a:p>
          <a:p>
            <a:endParaRPr lang="en-US" sz="2400" dirty="0" smtClean="0">
              <a:latin typeface="Georgia" pitchFamily="18" charset="0"/>
            </a:endParaRPr>
          </a:p>
          <a:p>
            <a:endParaRPr lang="en-US" sz="2400" dirty="0" smtClean="0">
              <a:latin typeface="Georgia" pitchFamily="18" charset="0"/>
            </a:endParaRPr>
          </a:p>
          <a:p>
            <a:endParaRPr lang="en-US" sz="2400" dirty="0" smtClean="0">
              <a:latin typeface="Georgia" pitchFamily="18" charset="0"/>
            </a:endParaRPr>
          </a:p>
          <a:p>
            <a:r>
              <a:rPr lang="en-US" sz="2400" dirty="0">
                <a:latin typeface="Georgia" pitchFamily="18" charset="0"/>
              </a:rPr>
              <a:t>	</a:t>
            </a:r>
            <a:r>
              <a:rPr lang="en-US" sz="2400" dirty="0" smtClean="0">
                <a:latin typeface="Georgia" pitchFamily="18" charset="0"/>
              </a:rPr>
              <a:t>  	   … </a:t>
            </a:r>
            <a:r>
              <a:rPr lang="en-US" sz="2400" b="1" dirty="0" smtClean="0">
                <a:latin typeface="Georgia" pitchFamily="18" charset="0"/>
              </a:rPr>
              <a:t>and induced a dangerous complacency. </a:t>
            </a:r>
            <a:endParaRPr lang="en-US" sz="2400" b="1" dirty="0">
              <a:latin typeface="Georgia"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535898" y="152400"/>
            <a:ext cx="8608102" cy="584775"/>
          </a:xfrm>
          <a:prstGeom prst="rect">
            <a:avLst/>
          </a:prstGeom>
          <a:noFill/>
        </p:spPr>
        <p:txBody>
          <a:bodyPr wrap="square" rtlCol="0">
            <a:spAutoFit/>
          </a:bodyPr>
          <a:lstStyle/>
          <a:p>
            <a:pPr algn="r"/>
            <a:r>
              <a:rPr lang="en-US" sz="3200" b="1" dirty="0" smtClean="0">
                <a:solidFill>
                  <a:schemeClr val="bg1"/>
                </a:solidFill>
                <a:latin typeface="Georgia" pitchFamily="18" charset="0"/>
              </a:rPr>
              <a:t>Remarkable progress</a:t>
            </a:r>
          </a:p>
        </p:txBody>
      </p:sp>
    </p:spTree>
    <p:extLst>
      <p:ext uri="{BB962C8B-B14F-4D97-AF65-F5344CB8AC3E}">
        <p14:creationId xmlns:p14="http://schemas.microsoft.com/office/powerpoint/2010/main" val="88531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24024" y="1968532"/>
            <a:ext cx="5695949" cy="3868254"/>
          </a:xfrm>
          <a:prstGeom prst="rect">
            <a:avLst/>
          </a:prstGeom>
        </p:spPr>
      </p:pic>
      <p:sp>
        <p:nvSpPr>
          <p:cNvPr id="3" name="TextBox 2"/>
          <p:cNvSpPr txBox="1"/>
          <p:nvPr/>
        </p:nvSpPr>
        <p:spPr>
          <a:xfrm>
            <a:off x="76199" y="1066800"/>
            <a:ext cx="8991600" cy="830997"/>
          </a:xfrm>
          <a:prstGeom prst="rect">
            <a:avLst/>
          </a:prstGeom>
          <a:noFill/>
        </p:spPr>
        <p:txBody>
          <a:bodyPr wrap="square" rtlCol="0">
            <a:spAutoFit/>
          </a:bodyPr>
          <a:lstStyle/>
          <a:p>
            <a:r>
              <a:rPr lang="en-US" sz="2400" dirty="0" smtClean="0">
                <a:latin typeface="Georgia" pitchFamily="18" charset="0"/>
              </a:rPr>
              <a:t>Complacency led to underinvestment.  Food output </a:t>
            </a:r>
            <a:r>
              <a:rPr lang="en-US" sz="2400" dirty="0">
                <a:latin typeface="Georgia" pitchFamily="18" charset="0"/>
              </a:rPr>
              <a:t>growth </a:t>
            </a:r>
            <a:r>
              <a:rPr lang="en-US" sz="2400" dirty="0" smtClean="0">
                <a:latin typeface="Georgia" pitchFamily="18" charset="0"/>
              </a:rPr>
              <a:t>slowed relative to demand growth. Result: higher food prices.</a:t>
            </a: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2" name="TextBox 1"/>
          <p:cNvSpPr txBox="1"/>
          <p:nvPr/>
        </p:nvSpPr>
        <p:spPr>
          <a:xfrm>
            <a:off x="76199" y="5621027"/>
            <a:ext cx="8991600" cy="1200329"/>
          </a:xfrm>
          <a:prstGeom prst="rect">
            <a:avLst/>
          </a:prstGeom>
          <a:noFill/>
        </p:spPr>
        <p:txBody>
          <a:bodyPr wrap="square" rtlCol="0">
            <a:spAutoFit/>
          </a:bodyPr>
          <a:lstStyle/>
          <a:p>
            <a:r>
              <a:rPr lang="en-US" sz="2400" dirty="0">
                <a:latin typeface="Georgia" pitchFamily="18" charset="0"/>
              </a:rPr>
              <a:t>OECD/IFPRI/FAO all forecast food prices </a:t>
            </a:r>
            <a:r>
              <a:rPr lang="en-US" sz="2400" dirty="0" smtClean="0">
                <a:latin typeface="Georgia" pitchFamily="18" charset="0"/>
              </a:rPr>
              <a:t>5-15% </a:t>
            </a:r>
            <a:r>
              <a:rPr lang="en-US" sz="2400" dirty="0">
                <a:latin typeface="Georgia" pitchFamily="18" charset="0"/>
              </a:rPr>
              <a:t>higher than </a:t>
            </a:r>
            <a:r>
              <a:rPr lang="en-US" sz="2400" dirty="0" smtClean="0">
                <a:latin typeface="Georgia" pitchFamily="18" charset="0"/>
              </a:rPr>
              <a:t>2018 levels </a:t>
            </a:r>
            <a:r>
              <a:rPr lang="en-US" sz="2400" dirty="0">
                <a:latin typeface="Georgia" pitchFamily="18" charset="0"/>
              </a:rPr>
              <a:t>for the next </a:t>
            </a:r>
            <a:r>
              <a:rPr lang="en-US" sz="2400" dirty="0" smtClean="0">
                <a:latin typeface="Georgia" pitchFamily="18" charset="0"/>
              </a:rPr>
              <a:t>20 years </a:t>
            </a:r>
            <a:r>
              <a:rPr lang="en-US" sz="2400" dirty="0">
                <a:latin typeface="Georgia" pitchFamily="18" charset="0"/>
              </a:rPr>
              <a:t>as demand growth continues to outpace supply expansion worldwide.</a:t>
            </a:r>
            <a:endParaRPr lang="en-US" sz="2400" dirty="0"/>
          </a:p>
        </p:txBody>
      </p:sp>
      <p:sp>
        <p:nvSpPr>
          <p:cNvPr id="7"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Stagnation or reversal</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4118808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199" y="1066800"/>
            <a:ext cx="8991600" cy="5755422"/>
          </a:xfrm>
          <a:prstGeom prst="rect">
            <a:avLst/>
          </a:prstGeom>
          <a:noFill/>
        </p:spPr>
        <p:txBody>
          <a:bodyPr wrap="square" rtlCol="0">
            <a:spAutoFit/>
          </a:bodyPr>
          <a:lstStyle/>
          <a:p>
            <a:r>
              <a:rPr lang="en-US" sz="2400" b="1" dirty="0" smtClean="0">
                <a:latin typeface="Georgia" panose="02040502050405020303" pitchFamily="18" charset="0"/>
              </a:rPr>
              <a:t>Still have high – and growing - levels of undernutrition:</a:t>
            </a:r>
          </a:p>
          <a:p>
            <a:endParaRPr lang="en-US" sz="2400" dirty="0" smtClean="0">
              <a:latin typeface="Georgia" panose="02040502050405020303" pitchFamily="18" charset="0"/>
            </a:endParaRPr>
          </a:p>
          <a:p>
            <a:pPr marL="285750" indent="-285750">
              <a:buFontTx/>
              <a:buChar char="-"/>
            </a:pPr>
            <a:r>
              <a:rPr lang="en-US" sz="2400" dirty="0" smtClean="0">
                <a:latin typeface="Georgia" panose="02040502050405020303" pitchFamily="18" charset="0"/>
              </a:rPr>
              <a:t>1.6 </a:t>
            </a:r>
            <a:r>
              <a:rPr lang="en-US" sz="2400" dirty="0" err="1" smtClean="0">
                <a:latin typeface="Georgia" panose="02040502050405020303" pitchFamily="18" charset="0"/>
              </a:rPr>
              <a:t>bn</a:t>
            </a:r>
            <a:r>
              <a:rPr lang="en-US" sz="2400" dirty="0" smtClean="0">
                <a:latin typeface="Georgia" panose="02040502050405020303" pitchFamily="18" charset="0"/>
              </a:rPr>
              <a:t> suffer </a:t>
            </a:r>
            <a:r>
              <a:rPr lang="en-US" sz="2400" dirty="0">
                <a:latin typeface="Georgia" panose="02040502050405020303" pitchFamily="18" charset="0"/>
              </a:rPr>
              <a:t>iron- or vitamin B</a:t>
            </a:r>
            <a:r>
              <a:rPr lang="en-US" sz="2400" baseline="-25000" dirty="0">
                <a:latin typeface="Georgia" panose="02040502050405020303" pitchFamily="18" charset="0"/>
              </a:rPr>
              <a:t>12</a:t>
            </a:r>
            <a:r>
              <a:rPr lang="en-US" sz="2400" dirty="0">
                <a:latin typeface="Georgia" panose="02040502050405020303" pitchFamily="18" charset="0"/>
              </a:rPr>
              <a:t> deficiency </a:t>
            </a:r>
            <a:r>
              <a:rPr lang="en-US" sz="2400" dirty="0" smtClean="0">
                <a:latin typeface="Georgia" panose="02040502050405020303" pitchFamily="18" charset="0"/>
              </a:rPr>
              <a:t>anemia </a:t>
            </a:r>
          </a:p>
          <a:p>
            <a:r>
              <a:rPr lang="en-US" sz="2400" dirty="0">
                <a:latin typeface="Georgia" panose="02040502050405020303" pitchFamily="18" charset="0"/>
              </a:rPr>
              <a:t>	</a:t>
            </a:r>
            <a:r>
              <a:rPr lang="en-US" sz="2400" dirty="0" smtClean="0">
                <a:latin typeface="Georgia" panose="02040502050405020303" pitchFamily="18" charset="0"/>
              </a:rPr>
              <a:t>… and growing!</a:t>
            </a:r>
          </a:p>
          <a:p>
            <a:pPr marL="285750" indent="-285750">
              <a:buFontTx/>
              <a:buChar char="-"/>
            </a:pPr>
            <a:r>
              <a:rPr lang="en-US" sz="2400" dirty="0" smtClean="0">
                <a:latin typeface="Georgia" panose="02040502050405020303" pitchFamily="18" charset="0"/>
              </a:rPr>
              <a:t>0.8 </a:t>
            </a:r>
            <a:r>
              <a:rPr lang="en-US" sz="2400" dirty="0" err="1" smtClean="0">
                <a:latin typeface="Georgia" panose="02040502050405020303" pitchFamily="18" charset="0"/>
              </a:rPr>
              <a:t>bn</a:t>
            </a:r>
            <a:r>
              <a:rPr lang="en-US" sz="2400" dirty="0" smtClean="0">
                <a:latin typeface="Georgia" panose="02040502050405020303" pitchFamily="18" charset="0"/>
              </a:rPr>
              <a:t> </a:t>
            </a:r>
            <a:r>
              <a:rPr lang="en-US" sz="2400" dirty="0">
                <a:latin typeface="Georgia" panose="02040502050405020303" pitchFamily="18" charset="0"/>
              </a:rPr>
              <a:t>with insufficient dietary energy (i.e., calorie) intake </a:t>
            </a:r>
          </a:p>
          <a:p>
            <a:r>
              <a:rPr lang="en-US" sz="2400" dirty="0">
                <a:latin typeface="Georgia" panose="02040502050405020303" pitchFamily="18" charset="0"/>
              </a:rPr>
              <a:t>	… and </a:t>
            </a:r>
            <a:r>
              <a:rPr lang="en-US" sz="2400" dirty="0" smtClean="0">
                <a:latin typeface="Georgia" panose="02040502050405020303" pitchFamily="18" charset="0"/>
              </a:rPr>
              <a:t>stopped falling (slight increase last 2 years)!</a:t>
            </a:r>
            <a:endParaRPr lang="en-US" sz="2400" dirty="0" smtClean="0">
              <a:latin typeface="Georgia" panose="02040502050405020303" pitchFamily="18" charset="0"/>
            </a:endParaRPr>
          </a:p>
          <a:p>
            <a:pPr marL="285750" indent="-285750">
              <a:buFontTx/>
              <a:buChar char="-"/>
            </a:pPr>
            <a:r>
              <a:rPr lang="en-US" sz="2400" dirty="0" smtClean="0">
                <a:latin typeface="Georgia" panose="02040502050405020303" pitchFamily="18" charset="0"/>
              </a:rPr>
              <a:t>33/15% </a:t>
            </a:r>
            <a:r>
              <a:rPr lang="en-US" sz="2400" dirty="0">
                <a:latin typeface="Georgia" panose="02040502050405020303" pitchFamily="18" charset="0"/>
              </a:rPr>
              <a:t>of pre-school age </a:t>
            </a:r>
            <a:r>
              <a:rPr lang="en-US" sz="2400" dirty="0" smtClean="0">
                <a:latin typeface="Georgia" panose="02040502050405020303" pitchFamily="18" charset="0"/>
              </a:rPr>
              <a:t>children/pregnant women </a:t>
            </a:r>
            <a:r>
              <a:rPr lang="en-US" sz="2400" dirty="0">
                <a:latin typeface="Georgia" panose="02040502050405020303" pitchFamily="18" charset="0"/>
              </a:rPr>
              <a:t>at risk of </a:t>
            </a:r>
            <a:r>
              <a:rPr lang="en-US" sz="2400" dirty="0" smtClean="0">
                <a:latin typeface="Georgia" panose="02040502050405020303" pitchFamily="18" charset="0"/>
              </a:rPr>
              <a:t> 	vitamin </a:t>
            </a:r>
            <a:r>
              <a:rPr lang="en-US" sz="2400" dirty="0">
                <a:latin typeface="Georgia" panose="02040502050405020303" pitchFamily="18" charset="0"/>
              </a:rPr>
              <a:t>A deficiency  </a:t>
            </a:r>
            <a:endParaRPr lang="en-US" sz="2400" dirty="0" smtClean="0">
              <a:latin typeface="Georgia" panose="02040502050405020303" pitchFamily="18" charset="0"/>
            </a:endParaRPr>
          </a:p>
          <a:p>
            <a:pPr marL="285750" indent="-285750">
              <a:buFontTx/>
              <a:buChar char="-"/>
            </a:pPr>
            <a:r>
              <a:rPr lang="en-US" sz="2400" dirty="0" smtClean="0">
                <a:latin typeface="Georgia" panose="02040502050405020303" pitchFamily="18" charset="0"/>
              </a:rPr>
              <a:t>zinc deficiency </a:t>
            </a:r>
            <a:r>
              <a:rPr lang="en-US" sz="2400" dirty="0">
                <a:latin typeface="Georgia" pitchFamily="18" charset="0"/>
              </a:rPr>
              <a:t>prevalence </a:t>
            </a:r>
            <a:r>
              <a:rPr lang="en-US" sz="2400" dirty="0" smtClean="0">
                <a:latin typeface="Georgia" pitchFamily="18" charset="0"/>
              </a:rPr>
              <a:t>40-70% </a:t>
            </a:r>
            <a:r>
              <a:rPr lang="en-US" sz="2400" dirty="0">
                <a:latin typeface="Georgia" pitchFamily="18" charset="0"/>
              </a:rPr>
              <a:t>in low-income </a:t>
            </a:r>
            <a:r>
              <a:rPr lang="en-US" sz="2400" dirty="0" smtClean="0">
                <a:latin typeface="Georgia" pitchFamily="18" charset="0"/>
              </a:rPr>
              <a:t>Asia/Africa</a:t>
            </a:r>
          </a:p>
          <a:p>
            <a:pPr marL="285750" indent="-285750">
              <a:buFontTx/>
              <a:buChar char="-"/>
            </a:pPr>
            <a:endParaRPr lang="en-US" sz="1600" dirty="0">
              <a:latin typeface="Georgia" panose="02040502050405020303" pitchFamily="18" charset="0"/>
            </a:endParaRPr>
          </a:p>
          <a:p>
            <a:pPr algn="r"/>
            <a:r>
              <a:rPr lang="en-US" sz="1600" dirty="0">
                <a:latin typeface="Georgia" panose="02040502050405020303" pitchFamily="18" charset="0"/>
              </a:rPr>
              <a:t>Sources: FAO et al. 2017; WHO 2008, 2009.</a:t>
            </a:r>
          </a:p>
          <a:p>
            <a:endParaRPr lang="en-US" sz="2400" dirty="0" smtClean="0">
              <a:latin typeface="Georgia" panose="02040502050405020303" pitchFamily="18" charset="0"/>
            </a:endParaRPr>
          </a:p>
          <a:p>
            <a:r>
              <a:rPr lang="en-US" sz="2400" dirty="0" smtClean="0">
                <a:latin typeface="Georgia" panose="02040502050405020303" pitchFamily="18" charset="0"/>
              </a:rPr>
              <a:t>We lack </a:t>
            </a:r>
            <a:r>
              <a:rPr lang="en-US" sz="2400" dirty="0">
                <a:latin typeface="Georgia" panose="02040502050405020303" pitchFamily="18" charset="0"/>
              </a:rPr>
              <a:t>rigorous, </a:t>
            </a:r>
            <a:r>
              <a:rPr lang="en-US" sz="2400" dirty="0" smtClean="0">
                <a:latin typeface="Georgia" panose="02040502050405020303" pitchFamily="18" charset="0"/>
              </a:rPr>
              <a:t>recent estimates </a:t>
            </a:r>
            <a:r>
              <a:rPr lang="en-US" sz="2400" dirty="0">
                <a:latin typeface="Georgia" panose="02040502050405020303" pitchFamily="18" charset="0"/>
              </a:rPr>
              <a:t>of the population suffering shortfalls of any one or more nutrient, although the number is surely </a:t>
            </a:r>
            <a:r>
              <a:rPr lang="en-US" sz="2400" b="1" dirty="0" smtClean="0">
                <a:solidFill>
                  <a:srgbClr val="FF0000"/>
                </a:solidFill>
                <a:latin typeface="Georgia" panose="02040502050405020303" pitchFamily="18" charset="0"/>
              </a:rPr>
              <a:t>billions</a:t>
            </a:r>
            <a:r>
              <a:rPr lang="en-US" sz="2400" dirty="0">
                <a:latin typeface="Georgia" panose="02040502050405020303" pitchFamily="18" charset="0"/>
              </a:rPr>
              <a:t>. </a:t>
            </a:r>
            <a:r>
              <a:rPr lang="en-US" sz="2400" dirty="0" smtClean="0">
                <a:latin typeface="Georgia" panose="02040502050405020303" pitchFamily="18" charset="0"/>
              </a:rPr>
              <a:t>We can’t manage what we don’t measure!</a:t>
            </a:r>
            <a:r>
              <a:rPr lang="en-US" sz="2400" dirty="0">
                <a:latin typeface="Georgia" panose="02040502050405020303" pitchFamily="18" charset="0"/>
              </a:rPr>
              <a:t> </a:t>
            </a:r>
            <a:endParaRPr lang="en-US" sz="2400" dirty="0" smtClean="0">
              <a:latin typeface="Georgia" panose="02040502050405020303" pitchFamily="18" charset="0"/>
            </a:endParaRPr>
          </a:p>
          <a:p>
            <a:endParaRPr lang="en-US" sz="2400" dirty="0" smtClean="0">
              <a:latin typeface="Georgia" panose="02040502050405020303" pitchFamily="18" charset="0"/>
            </a:endParaRP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3962400" y="0"/>
            <a:ext cx="5181600" cy="990600"/>
          </a:xfrm>
          <a:prstGeom prst="rect">
            <a:avLst/>
          </a:prstGeom>
          <a:noFill/>
          <a:ln w="9525">
            <a:noFill/>
            <a:miter lim="800000"/>
            <a:headEnd/>
            <a:tailEnd/>
          </a:ln>
        </p:spPr>
        <p:txBody>
          <a:bodyPr anchor="ctr"/>
          <a:lstStyle/>
          <a:p>
            <a:pPr algn="r" eaLnBrk="0" hangingPunct="0">
              <a:defRPr/>
            </a:pPr>
            <a:r>
              <a:rPr lang="en-US" sz="3000" b="1" kern="0" dirty="0" smtClean="0">
                <a:solidFill>
                  <a:schemeClr val="bg1"/>
                </a:solidFill>
                <a:latin typeface="Georgia" pitchFamily="18" charset="0"/>
                <a:ea typeface="+mj-ea"/>
                <a:cs typeface="+mj-cs"/>
              </a:rPr>
              <a:t>Stagnation or reversal</a:t>
            </a:r>
            <a:endParaRPr lang="en-US" sz="30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527875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8195" name="Rectangle 16"/>
          <p:cNvSpPr>
            <a:spLocks noChangeArrowheads="1"/>
          </p:cNvSpPr>
          <p:nvPr/>
        </p:nvSpPr>
        <p:spPr bwMode="auto">
          <a:xfrm>
            <a:off x="-228600" y="990600"/>
            <a:ext cx="937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2800" b="1" dirty="0" smtClean="0">
                <a:latin typeface="Georgia" pitchFamily="18" charset="0"/>
              </a:rPr>
              <a:t>Looking forward, challenges may be tougher</a:t>
            </a:r>
            <a:endParaRPr lang="en-US" altLang="en-US" sz="2800" b="1" dirty="0">
              <a:latin typeface="Georgia" pitchFamily="18" charset="0"/>
            </a:endParaRPr>
          </a:p>
        </p:txBody>
      </p:sp>
      <p:sp>
        <p:nvSpPr>
          <p:cNvPr id="327697" name="Rectangle 17"/>
          <p:cNvSpPr>
            <a:spLocks noChangeArrowheads="1"/>
          </p:cNvSpPr>
          <p:nvPr/>
        </p:nvSpPr>
        <p:spPr bwMode="auto">
          <a:xfrm>
            <a:off x="152400" y="1524000"/>
            <a:ext cx="88392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2400" dirty="0" smtClean="0">
                <a:latin typeface="Georgia" pitchFamily="18" charset="0"/>
              </a:rPr>
              <a:t>Although absolute poverty has fallen, relative suffering has grown w/increased inequality within societies, sowing disunity. </a:t>
            </a:r>
          </a:p>
          <a:p>
            <a:pPr>
              <a:defRPr/>
            </a:pPr>
            <a:endParaRPr lang="en-US" sz="2800" dirty="0">
              <a:latin typeface="Georgia" pitchFamily="18" charset="0"/>
            </a:endParaRPr>
          </a:p>
          <a:p>
            <a:pPr>
              <a:defRPr/>
            </a:pPr>
            <a:r>
              <a:rPr lang="en-US" sz="2400" dirty="0">
                <a:latin typeface="Georgia" pitchFamily="18" charset="0"/>
              </a:rPr>
              <a:t>Human suffering is more spatially concentrated. </a:t>
            </a:r>
            <a:r>
              <a:rPr lang="en-US" altLang="en-US" sz="2400" dirty="0">
                <a:latin typeface="Georgia" pitchFamily="18" charset="0"/>
              </a:rPr>
              <a:t>In 1990 Africa was home to </a:t>
            </a:r>
            <a:r>
              <a:rPr lang="en-US" altLang="en-US" sz="2400" dirty="0" smtClean="0">
                <a:latin typeface="Georgia" pitchFamily="18" charset="0"/>
              </a:rPr>
              <a:t>119 </a:t>
            </a:r>
            <a:r>
              <a:rPr lang="en-US" altLang="en-US" sz="2400" dirty="0" err="1">
                <a:latin typeface="Georgia" pitchFamily="18" charset="0"/>
              </a:rPr>
              <a:t>mn</a:t>
            </a:r>
            <a:r>
              <a:rPr lang="en-US" altLang="en-US" sz="2400" dirty="0">
                <a:latin typeface="Georgia" pitchFamily="18" charset="0"/>
              </a:rPr>
              <a:t> (</a:t>
            </a:r>
            <a:r>
              <a:rPr lang="en-US" altLang="en-US" sz="2400" dirty="0" smtClean="0">
                <a:latin typeface="Georgia" pitchFamily="18" charset="0"/>
              </a:rPr>
              <a:t>24%) </a:t>
            </a:r>
            <a:r>
              <a:rPr lang="en-US" altLang="en-US" sz="2400" dirty="0">
                <a:latin typeface="Georgia" pitchFamily="18" charset="0"/>
              </a:rPr>
              <a:t>of the world’s ultra-poor (&lt;$0.95/day pc)  … but grew to </a:t>
            </a:r>
            <a:r>
              <a:rPr lang="en-US" altLang="en-US" sz="2400" dirty="0" smtClean="0">
                <a:latin typeface="Georgia" pitchFamily="18" charset="0"/>
              </a:rPr>
              <a:t>133 </a:t>
            </a:r>
            <a:r>
              <a:rPr lang="en-US" altLang="en-US" sz="2400" dirty="0" err="1">
                <a:latin typeface="Georgia" pitchFamily="18" charset="0"/>
              </a:rPr>
              <a:t>mn</a:t>
            </a:r>
            <a:r>
              <a:rPr lang="en-US" altLang="en-US" sz="2400" dirty="0">
                <a:latin typeface="Georgia" pitchFamily="18" charset="0"/>
              </a:rPr>
              <a:t> (82%) by 2011. Poverty traps increasingly salient to the remaining poor.</a:t>
            </a:r>
          </a:p>
          <a:p>
            <a:pPr>
              <a:defRPr/>
            </a:pPr>
            <a:endParaRPr lang="en-US" sz="2400" dirty="0" smtClean="0">
              <a:latin typeface="Georgia" pitchFamily="18" charset="0"/>
            </a:endParaRPr>
          </a:p>
          <a:p>
            <a:pPr>
              <a:defRPr/>
            </a:pPr>
            <a:r>
              <a:rPr lang="en-US" sz="2400" dirty="0">
                <a:latin typeface="Georgia" pitchFamily="18" charset="0"/>
              </a:rPr>
              <a:t>Complex humanitarian emergencies: 4 (near-)famines for first time in modern history … conflict + poverty + natural disasters has led to </a:t>
            </a:r>
            <a:r>
              <a:rPr lang="en-US" sz="2400" dirty="0" smtClean="0">
                <a:latin typeface="Georgia" pitchFamily="18" charset="0"/>
              </a:rPr>
              <a:t>increasingly challenging acute conditions. </a:t>
            </a:r>
          </a:p>
          <a:p>
            <a:pPr>
              <a:defRPr/>
            </a:pPr>
            <a:endParaRPr lang="en-US" sz="2400" dirty="0" smtClean="0">
              <a:latin typeface="Georgia" pitchFamily="18" charset="0"/>
            </a:endParaRPr>
          </a:p>
          <a:p>
            <a:pPr>
              <a:defRPr/>
            </a:pPr>
            <a:r>
              <a:rPr lang="en-US" sz="2400" dirty="0" smtClean="0">
                <a:latin typeface="Georgia" pitchFamily="18" charset="0"/>
              </a:rPr>
              <a:t>Climate change, water/soil nutrient constraints, changing pest/ pathogen pressures pose rising production challenges.</a:t>
            </a:r>
            <a:endParaRPr lang="en-US" sz="2400" dirty="0">
              <a:latin typeface="Georgia" pitchFamily="18" charset="0"/>
            </a:endParaRPr>
          </a:p>
          <a:p>
            <a:pPr>
              <a:defRPr/>
            </a:pPr>
            <a:endParaRPr lang="en-US" sz="2400" dirty="0" smtClean="0">
              <a:latin typeface="Georgia" pitchFamily="18" charset="0"/>
            </a:endParaRPr>
          </a:p>
        </p:txBody>
      </p:sp>
      <p:sp>
        <p:nvSpPr>
          <p:cNvPr id="12" name="Title 5"/>
          <p:cNvSpPr txBox="1">
            <a:spLocks/>
          </p:cNvSpPr>
          <p:nvPr/>
        </p:nvSpPr>
        <p:spPr bwMode="auto">
          <a:xfrm>
            <a:off x="5090054" y="75349"/>
            <a:ext cx="4167954" cy="790586"/>
          </a:xfrm>
          <a:prstGeom prst="rect">
            <a:avLst/>
          </a:prstGeom>
          <a:noFill/>
          <a:ln w="9525">
            <a:noFill/>
            <a:miter lim="800000"/>
            <a:headEnd/>
            <a:tailEnd/>
          </a:ln>
        </p:spPr>
        <p:txBody>
          <a:bodyPr anchor="ctr"/>
          <a:lstStyle/>
          <a:p>
            <a:pPr eaLnBrk="0" hangingPunct="0">
              <a:defRPr/>
            </a:pPr>
            <a:r>
              <a:rPr lang="en-US" sz="2800" b="1" kern="0" dirty="0" smtClean="0">
                <a:solidFill>
                  <a:schemeClr val="bg1"/>
                </a:solidFill>
                <a:latin typeface="Georgia" pitchFamily="18" charset="0"/>
                <a:ea typeface="+mj-ea"/>
                <a:cs typeface="+mj-cs"/>
              </a:rPr>
              <a:t>Growing challenges</a:t>
            </a:r>
            <a:endParaRPr lang="en-US" sz="2800" b="1"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301839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69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69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769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18163</TotalTime>
  <Words>1593</Words>
  <Application>Microsoft Office PowerPoint</Application>
  <PresentationFormat>On-screen Show (4:3)</PresentationFormat>
  <Paragraphs>171</Paragraphs>
  <Slides>28</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28</vt:i4>
      </vt:variant>
    </vt:vector>
  </HeadingPairs>
  <TitlesOfParts>
    <vt:vector size="35" baseType="lpstr">
      <vt:lpstr>Arial</vt:lpstr>
      <vt:lpstr>Calibri</vt:lpstr>
      <vt:lpstr>Georgia</vt:lpstr>
      <vt:lpstr>Times New Roman</vt:lpstr>
      <vt:lpstr>Opportunity104October2008</vt:lpstr>
      <vt:lpstr>Custom Design</vt:lpstr>
      <vt:lpstr>1_Custom Design</vt:lpstr>
      <vt:lpstr> Christopher B. Barrett   Conversations for an Engaged Community Forest Home Chapel, Ithaca, NY March 14, 2019</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Increased co-location of food insecurity with conflict</vt:lpstr>
      <vt:lpstr>PowerPoint Presentation</vt:lpstr>
      <vt:lpstr>A sustainable food secure future for all requires innovations:  1. In growing the supply of minerals and  vitamins from vegetables, fruits, and animal source foods.  2. Accelerating adaptation to climate change, water scarcity, and improving soil nutrient cycling.  3. Food value chain enhancements to improve access, utilization, and stability.  4. Enhanced social protection and safety nets for the poorest.   5. Efforts to reduce conflict.   6. Better monitoring/measurement to improve management.  </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611</cp:revision>
  <dcterms:created xsi:type="dcterms:W3CDTF">2010-06-02T17:17:22Z</dcterms:created>
  <dcterms:modified xsi:type="dcterms:W3CDTF">2019-03-14T13:34:54Z</dcterms:modified>
</cp:coreProperties>
</file>